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86" r:id="rId4"/>
    <p:sldId id="289" r:id="rId5"/>
    <p:sldId id="259" r:id="rId6"/>
    <p:sldId id="260" r:id="rId7"/>
    <p:sldId id="261" r:id="rId8"/>
    <p:sldId id="262" r:id="rId9"/>
    <p:sldId id="263" r:id="rId10"/>
    <p:sldId id="264" r:id="rId11"/>
    <p:sldId id="265" r:id="rId12"/>
    <p:sldId id="266" r:id="rId13"/>
    <p:sldId id="267" r:id="rId14"/>
    <p:sldId id="272" r:id="rId15"/>
    <p:sldId id="285" r:id="rId16"/>
    <p:sldId id="268" r:id="rId17"/>
    <p:sldId id="269" r:id="rId18"/>
    <p:sldId id="270" r:id="rId19"/>
    <p:sldId id="282" r:id="rId20"/>
    <p:sldId id="284" r:id="rId21"/>
    <p:sldId id="271" r:id="rId22"/>
    <p:sldId id="273" r:id="rId23"/>
    <p:sldId id="275" r:id="rId24"/>
    <p:sldId id="276" r:id="rId25"/>
    <p:sldId id="288" r:id="rId26"/>
    <p:sldId id="287" r:id="rId27"/>
    <p:sldId id="277" r:id="rId28"/>
    <p:sldId id="283" r:id="rId2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1"/>
  </p:normalViewPr>
  <p:slideViewPr>
    <p:cSldViewPr snapToGrid="0">
      <p:cViewPr varScale="1">
        <p:scale>
          <a:sx n="107" d="100"/>
          <a:sy n="107" d="100"/>
        </p:scale>
        <p:origin x="73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6/22/22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798330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6/22/22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3207713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6/22/22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721305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6/22/22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3529279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C764DE79-268F-4C1A-8933-263129D2AF90}" type="datetimeFigureOut">
              <a:rPr lang="en-US" dirty="0"/>
              <a:t>6/22/22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2712546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6/22/22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3921660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de-DE"/>
              <a:t>Mastertitelformat bearbeiten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6/22/22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1286165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6/22/22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3772489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6/22/22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3371874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C764DE79-268F-4C1A-8933-263129D2AF90}" type="datetimeFigureOut">
              <a:rPr lang="en-US" dirty="0"/>
              <a:t>6/22/22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3427770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C764DE79-268F-4C1A-8933-263129D2AF90}" type="datetimeFigureOut">
              <a:rPr lang="en-US" dirty="0"/>
              <a:t>6/22/22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4013976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98259"/>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6/22/22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‹Nr.›</a:t>
            </a:fld>
            <a:endParaRPr lang="en-US" dirty="0"/>
          </a:p>
        </p:txBody>
      </p:sp>
    </p:spTree>
    <p:extLst>
      <p:ext uri="{BB962C8B-B14F-4D97-AF65-F5344CB8AC3E}">
        <p14:creationId xmlns:p14="http://schemas.microsoft.com/office/powerpoint/2010/main" val="187923193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 name="Untertitel 2">
            <a:extLst>
              <a:ext uri="{FF2B5EF4-FFF2-40B4-BE49-F238E27FC236}">
                <a16:creationId xmlns:a16="http://schemas.microsoft.com/office/drawing/2014/main" id="{924C8738-1D76-63C7-15B0-444FFEC7F94F}"/>
              </a:ext>
            </a:extLst>
          </p:cNvPr>
          <p:cNvSpPr>
            <a:spLocks noGrp="1"/>
          </p:cNvSpPr>
          <p:nvPr>
            <p:ph type="subTitle" idx="1"/>
          </p:nvPr>
        </p:nvSpPr>
        <p:spPr>
          <a:xfrm>
            <a:off x="4439633" y="4518923"/>
            <a:ext cx="3312734" cy="1141851"/>
          </a:xfrm>
          <a:noFill/>
        </p:spPr>
        <p:txBody>
          <a:bodyPr>
            <a:noAutofit/>
          </a:bodyPr>
          <a:lstStyle/>
          <a:p>
            <a:r>
              <a:rPr lang="de-DE" sz="2500" dirty="0">
                <a:solidFill>
                  <a:srgbClr val="080808"/>
                </a:solidFill>
                <a:latin typeface="DilleniaUPC" panose="02020603050405020304" pitchFamily="18" charset="-34"/>
                <a:cs typeface="DilleniaUPC" panose="02020603050405020304" pitchFamily="18" charset="-34"/>
              </a:rPr>
              <a:t>Ihre Geschichte und Ihre Entstehung</a:t>
            </a:r>
          </a:p>
          <a:p>
            <a:r>
              <a:rPr lang="de-DE" sz="2500">
                <a:solidFill>
                  <a:srgbClr val="080808"/>
                </a:solidFill>
                <a:latin typeface="DilleniaUPC" panose="02020603050405020304" pitchFamily="18" charset="-34"/>
                <a:cs typeface="DilleniaUPC" panose="02020603050405020304" pitchFamily="18" charset="-34"/>
              </a:rPr>
              <a:t>11bs1</a:t>
            </a:r>
            <a:endParaRPr lang="de-DE" sz="2500" dirty="0">
              <a:solidFill>
                <a:srgbClr val="080808"/>
              </a:solidFill>
              <a:latin typeface="DilleniaUPC" panose="02020603050405020304" pitchFamily="18" charset="-34"/>
              <a:cs typeface="DilleniaUPC" panose="02020603050405020304" pitchFamily="18" charset="-34"/>
            </a:endParaRPr>
          </a:p>
        </p:txBody>
      </p:sp>
      <p:sp>
        <p:nvSpPr>
          <p:cNvPr id="2" name="Titel 1">
            <a:extLst>
              <a:ext uri="{FF2B5EF4-FFF2-40B4-BE49-F238E27FC236}">
                <a16:creationId xmlns:a16="http://schemas.microsoft.com/office/drawing/2014/main" id="{2697D404-F4FF-86A5-01B9-0D0B49D457DD}"/>
              </a:ext>
            </a:extLst>
          </p:cNvPr>
          <p:cNvSpPr>
            <a:spLocks noGrp="1"/>
          </p:cNvSpPr>
          <p:nvPr>
            <p:ph type="ctrTitle"/>
          </p:nvPr>
        </p:nvSpPr>
        <p:spPr>
          <a:xfrm>
            <a:off x="3204642" y="2353641"/>
            <a:ext cx="5782716" cy="2150719"/>
          </a:xfrm>
          <a:noFill/>
        </p:spPr>
        <p:txBody>
          <a:bodyPr anchor="ctr">
            <a:normAutofit/>
          </a:bodyPr>
          <a:lstStyle/>
          <a:p>
            <a:r>
              <a:rPr lang="de-DE" sz="43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Die Europäische Union</a:t>
            </a:r>
            <a:r>
              <a:rPr lang="de-DE" sz="3600" dirty="0">
                <a:solidFill>
                  <a:srgbClr val="080808"/>
                </a:solidFill>
              </a:rPr>
              <a:t> </a:t>
            </a: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7114494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13120CC3-D724-636E-1DCB-6C9780B303D4}"/>
              </a:ext>
            </a:extLst>
          </p:cNvPr>
          <p:cNvSpPr>
            <a:spLocks noGrp="1"/>
          </p:cNvSpPr>
          <p:nvPr>
            <p:ph type="title"/>
          </p:nvPr>
        </p:nvSpPr>
        <p:spPr>
          <a:xfrm>
            <a:off x="643467" y="321734"/>
            <a:ext cx="10905066" cy="1135737"/>
          </a:xfrm>
        </p:spPr>
        <p:txBody>
          <a:bodyPr>
            <a:normAutofit/>
          </a:bodyPr>
          <a:lstStyle/>
          <a:p>
            <a:r>
              <a:rPr lang="de-DE" sz="62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Die 1990-er Jahre</a:t>
            </a:r>
            <a:endParaRPr lang="de-DE" sz="6200" dirty="0"/>
          </a:p>
        </p:txBody>
      </p:sp>
      <p:sp>
        <p:nvSpPr>
          <p:cNvPr id="3" name="Inhaltsplatzhalter 2">
            <a:extLst>
              <a:ext uri="{FF2B5EF4-FFF2-40B4-BE49-F238E27FC236}">
                <a16:creationId xmlns:a16="http://schemas.microsoft.com/office/drawing/2014/main" id="{DE120490-B08C-B6F7-310D-374DF355ADE2}"/>
              </a:ext>
            </a:extLst>
          </p:cNvPr>
          <p:cNvSpPr>
            <a:spLocks noGrp="1"/>
          </p:cNvSpPr>
          <p:nvPr>
            <p:ph idx="1"/>
          </p:nvPr>
        </p:nvSpPr>
        <p:spPr>
          <a:xfrm>
            <a:off x="643467" y="1782981"/>
            <a:ext cx="10905066" cy="4393982"/>
          </a:xfrm>
        </p:spPr>
        <p:txBody>
          <a:bodyPr>
            <a:normAutofit/>
          </a:bodyPr>
          <a:lstStyle/>
          <a:p>
            <a:r>
              <a:rPr lang="de-DE" sz="4400" b="1" dirty="0">
                <a:latin typeface="DilleniaUPC" panose="02020603050405020304" pitchFamily="18" charset="-34"/>
                <a:cs typeface="DilleniaUPC" panose="02020603050405020304" pitchFamily="18" charset="-34"/>
              </a:rPr>
              <a:t>1993: </a:t>
            </a:r>
            <a:r>
              <a:rPr lang="de-DE" sz="4400" dirty="0">
                <a:latin typeface="DilleniaUPC" panose="02020603050405020304" pitchFamily="18" charset="-34"/>
                <a:cs typeface="DilleniaUPC" panose="02020603050405020304" pitchFamily="18" charset="-34"/>
              </a:rPr>
              <a:t>Vertrag von Maastricht (Schaffung des Binnenmarkts) tritt in kraft</a:t>
            </a:r>
          </a:p>
          <a:p>
            <a:r>
              <a:rPr lang="de-DE" sz="4400" b="1" dirty="0">
                <a:latin typeface="DilleniaUPC" panose="02020603050405020304" pitchFamily="18" charset="-34"/>
                <a:cs typeface="DilleniaUPC" panose="02020603050405020304" pitchFamily="18" charset="-34"/>
              </a:rPr>
              <a:t>1995:</a:t>
            </a:r>
            <a:r>
              <a:rPr lang="de-DE" sz="4400" dirty="0">
                <a:latin typeface="DilleniaUPC" panose="02020603050405020304" pitchFamily="18" charset="-34"/>
                <a:cs typeface="DilleniaUPC" panose="02020603050405020304" pitchFamily="18" charset="-34"/>
              </a:rPr>
              <a:t> neue Erweiterungsrunde – Beitritt Finnlands,  Österreichs und Schwedens</a:t>
            </a:r>
          </a:p>
          <a:p>
            <a:r>
              <a:rPr lang="de-DE" sz="4400" dirty="0">
                <a:latin typeface="DilleniaUPC" panose="02020603050405020304" pitchFamily="18" charset="-34"/>
                <a:cs typeface="DilleniaUPC" panose="02020603050405020304" pitchFamily="18" charset="-34"/>
              </a:rPr>
              <a:t>Die EU hat nun </a:t>
            </a:r>
            <a:r>
              <a:rPr lang="de-DE" sz="4400" b="1" dirty="0">
                <a:latin typeface="DilleniaUPC" panose="02020603050405020304" pitchFamily="18" charset="-34"/>
                <a:cs typeface="DilleniaUPC" panose="02020603050405020304" pitchFamily="18" charset="-34"/>
              </a:rPr>
              <a:t>15</a:t>
            </a:r>
            <a:r>
              <a:rPr lang="de-DE" sz="4400" dirty="0">
                <a:latin typeface="DilleniaUPC" panose="02020603050405020304" pitchFamily="18" charset="-34"/>
                <a:cs typeface="DilleniaUPC" panose="02020603050405020304" pitchFamily="18" charset="-34"/>
              </a:rPr>
              <a:t> Mitgliedsstaaten.</a:t>
            </a: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Grafik 5">
            <a:extLst>
              <a:ext uri="{FF2B5EF4-FFF2-40B4-BE49-F238E27FC236}">
                <a16:creationId xmlns:a16="http://schemas.microsoft.com/office/drawing/2014/main" id="{46F77C0D-CE8E-650F-D16B-2371FA9BD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9019" y="4377191"/>
            <a:ext cx="5482981" cy="2501900"/>
          </a:xfrm>
          <a:prstGeom prst="rect">
            <a:avLst/>
          </a:prstGeom>
        </p:spPr>
      </p:pic>
    </p:spTree>
    <p:extLst>
      <p:ext uri="{BB962C8B-B14F-4D97-AF65-F5344CB8AC3E}">
        <p14:creationId xmlns:p14="http://schemas.microsoft.com/office/powerpoint/2010/main" val="1247211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4E3F1DF5-9457-F9CD-C034-67398ABF9EC1}"/>
              </a:ext>
            </a:extLst>
          </p:cNvPr>
          <p:cNvSpPr>
            <a:spLocks noGrp="1"/>
          </p:cNvSpPr>
          <p:nvPr>
            <p:ph type="title"/>
          </p:nvPr>
        </p:nvSpPr>
        <p:spPr>
          <a:xfrm>
            <a:off x="643467" y="321734"/>
            <a:ext cx="10905066" cy="1135737"/>
          </a:xfrm>
        </p:spPr>
        <p:txBody>
          <a:bodyPr>
            <a:noAutofit/>
          </a:bodyPr>
          <a:lstStyle/>
          <a:p>
            <a:r>
              <a:rPr lang="de-DE" sz="43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Erstes Jahrzehnt des 21. Jahrhunderts: Die größte Erweiterungsrunde</a:t>
            </a:r>
            <a:endParaRPr lang="de-DE" sz="4300" dirty="0"/>
          </a:p>
        </p:txBody>
      </p:sp>
      <p:sp>
        <p:nvSpPr>
          <p:cNvPr id="3" name="Inhaltsplatzhalter 2">
            <a:extLst>
              <a:ext uri="{FF2B5EF4-FFF2-40B4-BE49-F238E27FC236}">
                <a16:creationId xmlns:a16="http://schemas.microsoft.com/office/drawing/2014/main" id="{2AB725BD-5884-47B1-C83E-45B15A43CC77}"/>
              </a:ext>
            </a:extLst>
          </p:cNvPr>
          <p:cNvSpPr>
            <a:spLocks noGrp="1"/>
          </p:cNvSpPr>
          <p:nvPr>
            <p:ph idx="1"/>
          </p:nvPr>
        </p:nvSpPr>
        <p:spPr>
          <a:xfrm>
            <a:off x="643467" y="1782981"/>
            <a:ext cx="10905066" cy="4393982"/>
          </a:xfrm>
        </p:spPr>
        <p:txBody>
          <a:bodyPr>
            <a:noAutofit/>
          </a:bodyPr>
          <a:lstStyle/>
          <a:p>
            <a:r>
              <a:rPr lang="de-DE" sz="2900" b="1" dirty="0">
                <a:latin typeface="DilleniaUPC" panose="02020603050405020304" pitchFamily="18" charset="-34"/>
                <a:cs typeface="DilleniaUPC" panose="02020603050405020304" pitchFamily="18" charset="-34"/>
              </a:rPr>
              <a:t>1. Januar 2002:</a:t>
            </a:r>
            <a:r>
              <a:rPr lang="de-DE" sz="2900" dirty="0">
                <a:latin typeface="DilleniaUPC" panose="02020603050405020304" pitchFamily="18" charset="-34"/>
                <a:cs typeface="DilleniaUPC" panose="02020603050405020304" pitchFamily="18" charset="-34"/>
              </a:rPr>
              <a:t> </a:t>
            </a:r>
            <a:r>
              <a:rPr lang="de-DE" sz="2900" b="1" dirty="0">
                <a:latin typeface="DilleniaUPC" panose="02020603050405020304" pitchFamily="18" charset="-34"/>
                <a:cs typeface="DilleniaUPC" panose="02020603050405020304" pitchFamily="18" charset="-34"/>
              </a:rPr>
              <a:t>12</a:t>
            </a:r>
            <a:r>
              <a:rPr lang="de-DE" sz="2900" dirty="0">
                <a:latin typeface="DilleniaUPC" panose="02020603050405020304" pitchFamily="18" charset="-34"/>
                <a:cs typeface="DilleniaUPC" panose="02020603050405020304" pitchFamily="18" charset="-34"/>
              </a:rPr>
              <a:t> Staaten führen den Euro ein</a:t>
            </a:r>
          </a:p>
          <a:p>
            <a:r>
              <a:rPr lang="de-DE" sz="2900" b="1" dirty="0">
                <a:latin typeface="DilleniaUPC" panose="02020603050405020304" pitchFamily="18" charset="-34"/>
                <a:cs typeface="DilleniaUPC" panose="02020603050405020304" pitchFamily="18" charset="-34"/>
              </a:rPr>
              <a:t>2004:</a:t>
            </a:r>
            <a:r>
              <a:rPr lang="de-DE" sz="2900" dirty="0">
                <a:latin typeface="DilleniaUPC" panose="02020603050405020304" pitchFamily="18" charset="-34"/>
                <a:cs typeface="DilleniaUPC" panose="02020603050405020304" pitchFamily="18" charset="-34"/>
              </a:rPr>
              <a:t> Erweiterung um ost- und mitteleuropäische Länder – Beitritt von 10 neuen Mitgliedstaaten: Estland, Lettland, Litauen, Malta, Polen, Slowakei, Slowenien, Tschechische Republik, Ungarn und Zypern</a:t>
            </a:r>
          </a:p>
          <a:p>
            <a:r>
              <a:rPr lang="de-DE" sz="2900" dirty="0">
                <a:latin typeface="DilleniaUPC" panose="02020603050405020304" pitchFamily="18" charset="-34"/>
                <a:cs typeface="DilleniaUPC" panose="02020603050405020304" pitchFamily="18" charset="-34"/>
              </a:rPr>
              <a:t>Die EU hat nun </a:t>
            </a:r>
            <a:r>
              <a:rPr lang="de-DE" sz="2900" b="1" dirty="0">
                <a:latin typeface="DilleniaUPC" panose="02020603050405020304" pitchFamily="18" charset="-34"/>
                <a:cs typeface="DilleniaUPC" panose="02020603050405020304" pitchFamily="18" charset="-34"/>
              </a:rPr>
              <a:t>25</a:t>
            </a:r>
            <a:r>
              <a:rPr lang="de-DE" sz="2900" dirty="0">
                <a:latin typeface="DilleniaUPC" panose="02020603050405020304" pitchFamily="18" charset="-34"/>
                <a:cs typeface="DilleniaUPC" panose="02020603050405020304" pitchFamily="18" charset="-34"/>
              </a:rPr>
              <a:t> Mitgliedstaaten</a:t>
            </a:r>
          </a:p>
          <a:p>
            <a:r>
              <a:rPr lang="de-DE" sz="2900" b="1" dirty="0">
                <a:latin typeface="DilleniaUPC" panose="02020603050405020304" pitchFamily="18" charset="-34"/>
                <a:cs typeface="DilleniaUPC" panose="02020603050405020304" pitchFamily="18" charset="-34"/>
              </a:rPr>
              <a:t>2007</a:t>
            </a:r>
            <a:r>
              <a:rPr lang="de-DE" sz="2900" dirty="0">
                <a:latin typeface="DilleniaUPC" panose="02020603050405020304" pitchFamily="18" charset="-34"/>
                <a:cs typeface="DilleniaUPC" panose="02020603050405020304" pitchFamily="18" charset="-34"/>
              </a:rPr>
              <a:t>: Beitritt Bulgariens und Rumäniens</a:t>
            </a:r>
          </a:p>
          <a:p>
            <a:r>
              <a:rPr lang="de-DE" sz="2900" dirty="0">
                <a:latin typeface="DilleniaUPC" panose="02020603050405020304" pitchFamily="18" charset="-34"/>
                <a:cs typeface="DilleniaUPC" panose="02020603050405020304" pitchFamily="18" charset="-34"/>
              </a:rPr>
              <a:t>Die EU hat nun </a:t>
            </a:r>
            <a:r>
              <a:rPr lang="de-DE" sz="2900" b="1" dirty="0">
                <a:latin typeface="DilleniaUPC" panose="02020603050405020304" pitchFamily="18" charset="-34"/>
                <a:cs typeface="DilleniaUPC" panose="02020603050405020304" pitchFamily="18" charset="-34"/>
              </a:rPr>
              <a:t>27</a:t>
            </a:r>
            <a:r>
              <a:rPr lang="de-DE" sz="2900" dirty="0">
                <a:latin typeface="DilleniaUPC" panose="02020603050405020304" pitchFamily="18" charset="-34"/>
                <a:cs typeface="DilleniaUPC" panose="02020603050405020304" pitchFamily="18" charset="-34"/>
              </a:rPr>
              <a:t> Mitgliedstaaten</a:t>
            </a:r>
          </a:p>
          <a:p>
            <a:r>
              <a:rPr lang="de-DE" sz="2900" b="1" dirty="0">
                <a:latin typeface="DilleniaUPC" panose="02020603050405020304" pitchFamily="18" charset="-34"/>
                <a:cs typeface="DilleniaUPC" panose="02020603050405020304" pitchFamily="18" charset="-34"/>
              </a:rPr>
              <a:t>2013</a:t>
            </a:r>
            <a:r>
              <a:rPr lang="de-DE" sz="2900" dirty="0">
                <a:latin typeface="DilleniaUPC" panose="02020603050405020304" pitchFamily="18" charset="-34"/>
                <a:cs typeface="DilleniaUPC" panose="02020603050405020304" pitchFamily="18" charset="-34"/>
              </a:rPr>
              <a:t>: Beitritt Kroatiens</a:t>
            </a:r>
          </a:p>
          <a:p>
            <a:r>
              <a:rPr lang="de-DE" sz="2900" dirty="0">
                <a:latin typeface="DilleniaUPC" panose="02020603050405020304" pitchFamily="18" charset="-34"/>
                <a:cs typeface="DilleniaUPC" panose="02020603050405020304" pitchFamily="18" charset="-34"/>
              </a:rPr>
              <a:t>Die EU hat nun </a:t>
            </a:r>
            <a:r>
              <a:rPr lang="de-DE" sz="2900" b="1" dirty="0">
                <a:latin typeface="DilleniaUPC" panose="02020603050405020304" pitchFamily="18" charset="-34"/>
                <a:cs typeface="DilleniaUPC" panose="02020603050405020304" pitchFamily="18" charset="-34"/>
              </a:rPr>
              <a:t>28</a:t>
            </a:r>
            <a:r>
              <a:rPr lang="de-DE" sz="2900" dirty="0">
                <a:latin typeface="DilleniaUPC" panose="02020603050405020304" pitchFamily="18" charset="-34"/>
                <a:cs typeface="DilleniaUPC" panose="02020603050405020304" pitchFamily="18" charset="-34"/>
              </a:rPr>
              <a:t> Mitgliedstaaten</a:t>
            </a: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08934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A33CE963-DDDB-67E2-A832-1D666A7ECC0C}"/>
              </a:ext>
            </a:extLst>
          </p:cNvPr>
          <p:cNvSpPr>
            <a:spLocks noGrp="1"/>
          </p:cNvSpPr>
          <p:nvPr>
            <p:ph type="title"/>
          </p:nvPr>
        </p:nvSpPr>
        <p:spPr>
          <a:xfrm>
            <a:off x="643467" y="321734"/>
            <a:ext cx="10905066" cy="1135737"/>
          </a:xfrm>
        </p:spPr>
        <p:txBody>
          <a:bodyPr>
            <a:noAutofit/>
          </a:bodyPr>
          <a:lstStyle/>
          <a:p>
            <a:r>
              <a:rPr lang="de-DE" sz="46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Die ersten zwanzig Jahre des 21. Jahrhundert</a:t>
            </a:r>
            <a:endParaRPr lang="de-DE" sz="4600" dirty="0"/>
          </a:p>
        </p:txBody>
      </p:sp>
      <p:sp>
        <p:nvSpPr>
          <p:cNvPr id="3" name="Inhaltsplatzhalter 2">
            <a:extLst>
              <a:ext uri="{FF2B5EF4-FFF2-40B4-BE49-F238E27FC236}">
                <a16:creationId xmlns:a16="http://schemas.microsoft.com/office/drawing/2014/main" id="{9DF11C73-AB9F-0C86-A2A4-3F320D0D2AA5}"/>
              </a:ext>
            </a:extLst>
          </p:cNvPr>
          <p:cNvSpPr>
            <a:spLocks noGrp="1"/>
          </p:cNvSpPr>
          <p:nvPr>
            <p:ph idx="1"/>
          </p:nvPr>
        </p:nvSpPr>
        <p:spPr>
          <a:xfrm>
            <a:off x="643467" y="1782981"/>
            <a:ext cx="10905066" cy="4393982"/>
          </a:xfrm>
        </p:spPr>
        <p:txBody>
          <a:bodyPr>
            <a:normAutofit/>
          </a:bodyPr>
          <a:lstStyle/>
          <a:p>
            <a:r>
              <a:rPr lang="de-DE" sz="3800" b="1" dirty="0">
                <a:latin typeface="DilleniaUPC" panose="02020603050405020304" pitchFamily="18" charset="-34"/>
                <a:cs typeface="DilleniaUPC" panose="02020603050405020304" pitchFamily="18" charset="-34"/>
              </a:rPr>
              <a:t>2005:</a:t>
            </a:r>
            <a:r>
              <a:rPr lang="de-DE" sz="3800" dirty="0">
                <a:latin typeface="DilleniaUPC" panose="02020603050405020304" pitchFamily="18" charset="-34"/>
                <a:cs typeface="DilleniaUPC" panose="02020603050405020304" pitchFamily="18" charset="-34"/>
              </a:rPr>
              <a:t> Ablehnung der Verfassung für Europa in Frankreich und den Niederlanden</a:t>
            </a:r>
          </a:p>
          <a:p>
            <a:r>
              <a:rPr lang="de-DE" sz="3800" b="1" dirty="0">
                <a:latin typeface="DilleniaUPC" panose="02020603050405020304" pitchFamily="18" charset="-34"/>
                <a:cs typeface="DilleniaUPC" panose="02020603050405020304" pitchFamily="18" charset="-34"/>
              </a:rPr>
              <a:t>2007:</a:t>
            </a:r>
            <a:r>
              <a:rPr lang="de-DE" sz="3800" dirty="0">
                <a:latin typeface="DilleniaUPC" panose="02020603050405020304" pitchFamily="18" charset="-34"/>
                <a:cs typeface="DilleniaUPC" panose="02020603050405020304" pitchFamily="18" charset="-34"/>
              </a:rPr>
              <a:t> Annahme des Vertrags von Lissabon, der am 1. Dezember 2009 in kraft tritt</a:t>
            </a:r>
          </a:p>
          <a:p>
            <a:r>
              <a:rPr lang="de-DE" sz="3800" b="1" dirty="0">
                <a:latin typeface="DilleniaUPC" panose="02020603050405020304" pitchFamily="18" charset="-34"/>
                <a:cs typeface="DilleniaUPC" panose="02020603050405020304" pitchFamily="18" charset="-34"/>
              </a:rPr>
              <a:t>2020:</a:t>
            </a:r>
            <a:r>
              <a:rPr lang="de-DE" sz="3800" dirty="0">
                <a:latin typeface="DilleniaUPC" panose="02020603050405020304" pitchFamily="18" charset="-34"/>
                <a:cs typeface="DilleniaUPC" panose="02020603050405020304" pitchFamily="18" charset="-34"/>
              </a:rPr>
              <a:t> 16. Januar Corona breitet sich über die ganze Welt aus und ist bis heute (2022) ein Teil unseres Lebens </a:t>
            </a:r>
          </a:p>
          <a:p>
            <a:r>
              <a:rPr lang="de-DE" sz="3800" b="1" dirty="0">
                <a:latin typeface="DilleniaUPC" panose="02020603050405020304" pitchFamily="18" charset="-34"/>
                <a:cs typeface="DilleniaUPC" panose="02020603050405020304" pitchFamily="18" charset="-34"/>
              </a:rPr>
              <a:t>2020:</a:t>
            </a:r>
            <a:r>
              <a:rPr lang="de-DE" sz="3800" dirty="0">
                <a:latin typeface="DilleniaUPC" panose="02020603050405020304" pitchFamily="18" charset="-34"/>
                <a:cs typeface="DilleniaUPC" panose="02020603050405020304" pitchFamily="18" charset="-34"/>
              </a:rPr>
              <a:t> 31. Januar  -&gt; Brexit, England tritt nach über 47 Jahren aus der EU aus</a:t>
            </a: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963052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04A130CA-991E-4C92-A494-EB7D8666EF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FC3C749F-9A26-4B1E-BC2E-572D03DF9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872577" y="1372793"/>
            <a:ext cx="6135300" cy="5537781"/>
          </a:xfrm>
          <a:custGeom>
            <a:avLst/>
            <a:gdLst>
              <a:gd name="connsiteX0" fmla="*/ 0 w 6135300"/>
              <a:gd name="connsiteY0" fmla="*/ 0 h 5537781"/>
              <a:gd name="connsiteX1" fmla="*/ 6135300 w 6135300"/>
              <a:gd name="connsiteY1" fmla="*/ 0 h 5537781"/>
              <a:gd name="connsiteX2" fmla="*/ 6135300 w 6135300"/>
              <a:gd name="connsiteY2" fmla="*/ 3548931 h 5537781"/>
              <a:gd name="connsiteX3" fmla="*/ 4146451 w 6135300"/>
              <a:gd name="connsiteY3" fmla="*/ 5537781 h 5537781"/>
              <a:gd name="connsiteX4" fmla="*/ 0 w 6135300"/>
              <a:gd name="connsiteY4" fmla="*/ 1391331 h 5537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5300" h="5537781">
                <a:moveTo>
                  <a:pt x="0" y="0"/>
                </a:moveTo>
                <a:lnTo>
                  <a:pt x="6135300" y="0"/>
                </a:lnTo>
                <a:lnTo>
                  <a:pt x="6135300" y="3548931"/>
                </a:lnTo>
                <a:lnTo>
                  <a:pt x="4146451" y="5537781"/>
                </a:lnTo>
                <a:lnTo>
                  <a:pt x="0" y="1391331"/>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fik 3">
            <a:extLst>
              <a:ext uri="{FF2B5EF4-FFF2-40B4-BE49-F238E27FC236}">
                <a16:creationId xmlns:a16="http://schemas.microsoft.com/office/drawing/2014/main" id="{3EB91799-41E4-43F2-2132-ED3AC272D03B}"/>
              </a:ext>
            </a:extLst>
          </p:cNvPr>
          <p:cNvPicPr>
            <a:picLocks noChangeAspect="1"/>
          </p:cNvPicPr>
          <p:nvPr/>
        </p:nvPicPr>
        <p:blipFill rotWithShape="1">
          <a:blip r:embed="rId2">
            <a:extLst>
              <a:ext uri="{28A0092B-C50C-407E-A947-70E740481C1C}">
                <a14:useLocalDpi xmlns:a14="http://schemas.microsoft.com/office/drawing/2010/main" val="0"/>
              </a:ext>
            </a:extLst>
          </a:blip>
          <a:srcRect t="4399" r="-1" b="8119"/>
          <a:stretch/>
        </p:blipFill>
        <p:spPr>
          <a:xfrm>
            <a:off x="3368315" y="14626"/>
            <a:ext cx="8557447" cy="5347244"/>
          </a:xfrm>
          <a:custGeom>
            <a:avLst/>
            <a:gdLst/>
            <a:ahLst/>
            <a:cxnLst/>
            <a:rect l="l" t="t" r="r" b="b"/>
            <a:pathLst>
              <a:path w="9366779" h="5852967">
                <a:moveTo>
                  <a:pt x="1169579" y="0"/>
                </a:moveTo>
                <a:lnTo>
                  <a:pt x="8197201" y="0"/>
                </a:lnTo>
                <a:lnTo>
                  <a:pt x="9366779" y="1169579"/>
                </a:lnTo>
                <a:lnTo>
                  <a:pt x="4683391" y="5852967"/>
                </a:lnTo>
                <a:lnTo>
                  <a:pt x="0" y="1169579"/>
                </a:lnTo>
                <a:close/>
              </a:path>
            </a:pathLst>
          </a:custGeom>
        </p:spPr>
      </p:pic>
      <p:sp>
        <p:nvSpPr>
          <p:cNvPr id="52" name="Freeform: Shape 51">
            <a:extLst>
              <a:ext uri="{FF2B5EF4-FFF2-40B4-BE49-F238E27FC236}">
                <a16:creationId xmlns:a16="http://schemas.microsoft.com/office/drawing/2014/main" id="{F98D51C6-1188-49B8-B829-31D2C2813F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050242" y="292975"/>
            <a:ext cx="5056735" cy="9206602"/>
          </a:xfrm>
          <a:custGeom>
            <a:avLst/>
            <a:gdLst>
              <a:gd name="connsiteX0" fmla="*/ 0 w 5053652"/>
              <a:gd name="connsiteY0" fmla="*/ 209273 h 9200989"/>
              <a:gd name="connsiteX1" fmla="*/ 209274 w 5053652"/>
              <a:gd name="connsiteY1" fmla="*/ 0 h 9200989"/>
              <a:gd name="connsiteX2" fmla="*/ 5053652 w 5053652"/>
              <a:gd name="connsiteY2" fmla="*/ 4844379 h 9200989"/>
              <a:gd name="connsiteX3" fmla="*/ 697042 w 5053652"/>
              <a:gd name="connsiteY3" fmla="*/ 9200989 h 9200989"/>
              <a:gd name="connsiteX4" fmla="*/ 0 w 5053652"/>
              <a:gd name="connsiteY4" fmla="*/ 9200989 h 920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3652" h="9200989">
                <a:moveTo>
                  <a:pt x="0" y="209273"/>
                </a:moveTo>
                <a:lnTo>
                  <a:pt x="209274" y="0"/>
                </a:lnTo>
                <a:lnTo>
                  <a:pt x="5053652" y="4844379"/>
                </a:lnTo>
                <a:lnTo>
                  <a:pt x="697042" y="9200989"/>
                </a:lnTo>
                <a:lnTo>
                  <a:pt x="0" y="9200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Isosceles Triangle 53">
            <a:extLst>
              <a:ext uri="{FF2B5EF4-FFF2-40B4-BE49-F238E27FC236}">
                <a16:creationId xmlns:a16="http://schemas.microsoft.com/office/drawing/2014/main" id="{456BA586-8922-4113-BD35-BBF1EB1A1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6909" y="5272381"/>
            <a:ext cx="3171238" cy="1585619"/>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497CCB5-5FC2-473C-AFCC-2430CEF1DF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861739" y="2074303"/>
            <a:ext cx="3372170" cy="3372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ame 57">
            <a:extLst>
              <a:ext uri="{FF2B5EF4-FFF2-40B4-BE49-F238E27FC236}">
                <a16:creationId xmlns:a16="http://schemas.microsoft.com/office/drawing/2014/main" id="{599C8C75-BFDF-44E7-A028-EEB5EDD58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423102" y="1635666"/>
            <a:ext cx="4249446" cy="4249444"/>
          </a:xfrm>
          <a:prstGeom prst="frame">
            <a:avLst>
              <a:gd name="adj1" fmla="val 1195"/>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el 1">
            <a:extLst>
              <a:ext uri="{FF2B5EF4-FFF2-40B4-BE49-F238E27FC236}">
                <a16:creationId xmlns:a16="http://schemas.microsoft.com/office/drawing/2014/main" id="{1AA1B01C-20C3-B8BD-1199-9CED8AB910FE}"/>
              </a:ext>
            </a:extLst>
          </p:cNvPr>
          <p:cNvSpPr>
            <a:spLocks noGrp="1"/>
          </p:cNvSpPr>
          <p:nvPr>
            <p:ph type="title"/>
          </p:nvPr>
        </p:nvSpPr>
        <p:spPr>
          <a:xfrm>
            <a:off x="1738683" y="3087528"/>
            <a:ext cx="3618284" cy="1345720"/>
          </a:xfrm>
          <a:noFill/>
        </p:spPr>
        <p:txBody>
          <a:bodyPr vert="horz" lIns="91440" tIns="45720" rIns="91440" bIns="45720" rtlCol="0" anchor="ctr">
            <a:normAutofit/>
          </a:bodyPr>
          <a:lstStyle/>
          <a:p>
            <a:pPr algn="ctr"/>
            <a:r>
              <a:rPr lang="en-US" sz="2800" b="1">
                <a:ln w="12700">
                  <a:solidFill>
                    <a:schemeClr val="tx2">
                      <a:lumMod val="75000"/>
                    </a:schemeClr>
                  </a:solidFill>
                  <a:prstDash val="solid"/>
                </a:ln>
                <a:solidFill>
                  <a:srgbClr val="080808"/>
                </a:solidFill>
                <a:effectLst>
                  <a:outerShdw dist="38100" dir="2640000" algn="bl" rotWithShape="0">
                    <a:schemeClr val="tx2">
                      <a:lumMod val="75000"/>
                    </a:schemeClr>
                  </a:outerShdw>
                </a:effectLst>
              </a:rPr>
              <a:t>Die EU – Organe</a:t>
            </a:r>
            <a:r>
              <a:rPr lang="en-US" sz="2800">
                <a:solidFill>
                  <a:srgbClr val="080808"/>
                </a:solidFill>
              </a:rPr>
              <a:t> </a:t>
            </a:r>
          </a:p>
        </p:txBody>
      </p:sp>
    </p:spTree>
    <p:extLst>
      <p:ext uri="{BB962C8B-B14F-4D97-AF65-F5344CB8AC3E}">
        <p14:creationId xmlns:p14="http://schemas.microsoft.com/office/powerpoint/2010/main" val="3370532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60D5495C-D3B3-BA07-E53B-273EAB9CF1A2}"/>
              </a:ext>
            </a:extLst>
          </p:cNvPr>
          <p:cNvSpPr>
            <a:spLocks noGrp="1"/>
          </p:cNvSpPr>
          <p:nvPr>
            <p:ph type="title"/>
          </p:nvPr>
        </p:nvSpPr>
        <p:spPr>
          <a:xfrm>
            <a:off x="643467" y="1698171"/>
            <a:ext cx="3962061" cy="4516360"/>
          </a:xfrm>
        </p:spPr>
        <p:txBody>
          <a:bodyPr anchor="t">
            <a:normAutofit/>
          </a:bodyPr>
          <a:lstStyle/>
          <a:p>
            <a:r>
              <a:rPr lang="de-DE" sz="53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Organe und Einrichtungen der EU</a:t>
            </a:r>
            <a:endParaRPr lang="de-DE" sz="5300" dirty="0"/>
          </a:p>
        </p:txBody>
      </p:sp>
      <p:sp>
        <p:nvSpPr>
          <p:cNvPr id="10"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nhaltsplatzhalter 2">
            <a:extLst>
              <a:ext uri="{FF2B5EF4-FFF2-40B4-BE49-F238E27FC236}">
                <a16:creationId xmlns:a16="http://schemas.microsoft.com/office/drawing/2014/main" id="{1298FAD0-14B6-7913-7ECD-FEC624EF2CF4}"/>
              </a:ext>
            </a:extLst>
          </p:cNvPr>
          <p:cNvSpPr>
            <a:spLocks noGrp="1"/>
          </p:cNvSpPr>
          <p:nvPr>
            <p:ph idx="1"/>
          </p:nvPr>
        </p:nvSpPr>
        <p:spPr>
          <a:xfrm>
            <a:off x="5070020" y="1698170"/>
            <a:ext cx="6478513" cy="4516361"/>
          </a:xfrm>
        </p:spPr>
        <p:txBody>
          <a:bodyPr>
            <a:normAutofit/>
          </a:bodyPr>
          <a:lstStyle/>
          <a:p>
            <a:r>
              <a:rPr lang="de-DE" sz="4400" dirty="0">
                <a:latin typeface="DilleniaUPC" panose="02020603050405020304" pitchFamily="18" charset="-34"/>
                <a:cs typeface="DilleniaUPC" panose="02020603050405020304" pitchFamily="18" charset="-34"/>
              </a:rPr>
              <a:t>Gerichtshof der Europäischen Union</a:t>
            </a:r>
          </a:p>
          <a:p>
            <a:r>
              <a:rPr lang="de-DE" sz="4400" dirty="0">
                <a:latin typeface="DilleniaUPC" panose="02020603050405020304" pitchFamily="18" charset="-34"/>
                <a:cs typeface="DilleniaUPC" panose="02020603050405020304" pitchFamily="18" charset="-34"/>
              </a:rPr>
              <a:t>Europäische Zentralbank</a:t>
            </a:r>
          </a:p>
          <a:p>
            <a:r>
              <a:rPr lang="de-DE" sz="4400" dirty="0">
                <a:latin typeface="DilleniaUPC" panose="02020603050405020304" pitchFamily="18" charset="-34"/>
                <a:cs typeface="DilleniaUPC" panose="02020603050405020304" pitchFamily="18" charset="-34"/>
              </a:rPr>
              <a:t>Europäischer Rechnungshof</a:t>
            </a:r>
          </a:p>
          <a:p>
            <a:r>
              <a:rPr lang="de-DE" sz="4400" dirty="0">
                <a:latin typeface="DilleniaUPC" panose="02020603050405020304" pitchFamily="18" charset="-34"/>
                <a:cs typeface="DilleniaUPC" panose="02020603050405020304" pitchFamily="18" charset="-34"/>
              </a:rPr>
              <a:t>Europäischer Wirtschafts- und Sozialausschuss (EWSA)</a:t>
            </a:r>
          </a:p>
          <a:p>
            <a:r>
              <a:rPr lang="de-DE" sz="4400" dirty="0">
                <a:latin typeface="DilleniaUPC" panose="02020603050405020304" pitchFamily="18" charset="-34"/>
                <a:cs typeface="DilleniaUPC" panose="02020603050405020304" pitchFamily="18" charset="-34"/>
              </a:rPr>
              <a:t>Europäischer Ausschuss der Regionen</a:t>
            </a:r>
          </a:p>
        </p:txBody>
      </p:sp>
      <p:sp>
        <p:nvSpPr>
          <p:cNvPr id="18"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402753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itel 1">
            <a:extLst>
              <a:ext uri="{FF2B5EF4-FFF2-40B4-BE49-F238E27FC236}">
                <a16:creationId xmlns:a16="http://schemas.microsoft.com/office/drawing/2014/main" id="{8E12933A-DB06-FFCB-30F4-F60A1F2862EC}"/>
              </a:ext>
            </a:extLst>
          </p:cNvPr>
          <p:cNvSpPr>
            <a:spLocks noGrp="1"/>
          </p:cNvSpPr>
          <p:nvPr>
            <p:ph type="title"/>
          </p:nvPr>
        </p:nvSpPr>
        <p:spPr>
          <a:xfrm>
            <a:off x="3204642" y="2353641"/>
            <a:ext cx="5782716" cy="2150719"/>
          </a:xfrm>
          <a:noFill/>
        </p:spPr>
        <p:txBody>
          <a:bodyPr vert="horz" lIns="91440" tIns="45720" rIns="91440" bIns="45720" rtlCol="0" anchor="ctr">
            <a:normAutofit/>
          </a:bodyPr>
          <a:lstStyle/>
          <a:p>
            <a:pPr algn="ctr"/>
            <a:r>
              <a:rPr lang="de-DE" sz="4200" b="1" kern="120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mj-lt"/>
                <a:ea typeface="+mj-ea"/>
                <a:cs typeface="+mj-cs"/>
              </a:rPr>
              <a:t>Die wichtigsten Organe der EU</a:t>
            </a:r>
            <a:endParaRPr lang="en-US" sz="4200" b="1" kern="120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mj-lt"/>
              <a:ea typeface="+mj-ea"/>
              <a:cs typeface="+mj-cs"/>
            </a:endParaRP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3222236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fik 4">
            <a:extLst>
              <a:ext uri="{FF2B5EF4-FFF2-40B4-BE49-F238E27FC236}">
                <a16:creationId xmlns:a16="http://schemas.microsoft.com/office/drawing/2014/main" id="{8DE8BF1F-72B3-08A8-F1CE-BDE29EEA8EF6}"/>
              </a:ext>
            </a:extLst>
          </p:cNvPr>
          <p:cNvPicPr>
            <a:picLocks noChangeAspect="1"/>
          </p:cNvPicPr>
          <p:nvPr/>
        </p:nvPicPr>
        <p:blipFill rotWithShape="1">
          <a:blip r:embed="rId2">
            <a:extLst>
              <a:ext uri="{28A0092B-C50C-407E-A947-70E740481C1C}">
                <a14:useLocalDpi xmlns:a14="http://schemas.microsoft.com/office/drawing/2010/main" val="0"/>
              </a:ext>
            </a:extLst>
          </a:blip>
          <a:srcRect l="3209" r="17479"/>
          <a:stretch/>
        </p:blipFill>
        <p:spPr>
          <a:xfrm>
            <a:off x="1684158" y="0"/>
            <a:ext cx="9669642" cy="6857990"/>
          </a:xfrm>
          <a:prstGeom prst="rect">
            <a:avLst/>
          </a:prstGeom>
        </p:spPr>
      </p:pic>
      <p:sp>
        <p:nvSpPr>
          <p:cNvPr id="23" name="Rectangle 2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8BC94D8F-E23D-2D49-FF2F-58522D455258}"/>
              </a:ext>
            </a:extLst>
          </p:cNvPr>
          <p:cNvSpPr>
            <a:spLocks noGrp="1"/>
          </p:cNvSpPr>
          <p:nvPr>
            <p:ph type="title"/>
          </p:nvPr>
        </p:nvSpPr>
        <p:spPr>
          <a:xfrm>
            <a:off x="838200" y="365125"/>
            <a:ext cx="3822189" cy="1899912"/>
          </a:xfrm>
        </p:spPr>
        <p:txBody>
          <a:bodyPr vert="horz" lIns="91440" tIns="45720" rIns="91440" bIns="45720" rtlCol="0" anchor="ctr">
            <a:normAutofit/>
          </a:bodyPr>
          <a:lstStyle/>
          <a:p>
            <a:r>
              <a:rPr lang="en-US" sz="4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Das </a:t>
            </a:r>
            <a:r>
              <a:rPr lang="en-US" sz="40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Europäische</a:t>
            </a:r>
            <a:r>
              <a:rPr lang="en-US" sz="4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a:t>
            </a:r>
            <a:r>
              <a:rPr lang="en-US" sz="40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Parlament</a:t>
            </a:r>
            <a:endParaRPr lang="en-US" sz="4000" dirty="0"/>
          </a:p>
        </p:txBody>
      </p:sp>
      <p:sp>
        <p:nvSpPr>
          <p:cNvPr id="3" name="Inhaltsplatzhalter 2">
            <a:extLst>
              <a:ext uri="{FF2B5EF4-FFF2-40B4-BE49-F238E27FC236}">
                <a16:creationId xmlns:a16="http://schemas.microsoft.com/office/drawing/2014/main" id="{F97C6F24-5FCA-8A22-D75F-AB7197AE32DC}"/>
              </a:ext>
            </a:extLst>
          </p:cNvPr>
          <p:cNvSpPr>
            <a:spLocks noGrp="1"/>
          </p:cNvSpPr>
          <p:nvPr>
            <p:ph sz="half" idx="1"/>
          </p:nvPr>
        </p:nvSpPr>
        <p:spPr>
          <a:xfrm>
            <a:off x="838200" y="2434201"/>
            <a:ext cx="3822189" cy="3742762"/>
          </a:xfrm>
        </p:spPr>
        <p:txBody>
          <a:bodyPr vert="horz" lIns="91440" tIns="45720" rIns="91440" bIns="45720" rtlCol="0">
            <a:noAutofit/>
          </a:bodyPr>
          <a:lstStyle/>
          <a:p>
            <a:r>
              <a:rPr lang="en-US" sz="2300" dirty="0" err="1">
                <a:latin typeface="DilleniaUPC" panose="02020603050405020304" pitchFamily="18" charset="-34"/>
                <a:cs typeface="DilleniaUPC" panose="02020603050405020304" pitchFamily="18" charset="-34"/>
              </a:rPr>
              <a:t>Teilt</a:t>
            </a:r>
            <a:r>
              <a:rPr lang="en-US" sz="2300" dirty="0">
                <a:latin typeface="DilleniaUPC" panose="02020603050405020304" pitchFamily="18" charset="-34"/>
                <a:cs typeface="DilleniaUPC" panose="02020603050405020304" pitchFamily="18" charset="-34"/>
              </a:rPr>
              <a:t> die </a:t>
            </a:r>
            <a:r>
              <a:rPr lang="en-US" sz="2300" dirty="0" err="1">
                <a:latin typeface="DilleniaUPC" panose="02020603050405020304" pitchFamily="18" charset="-34"/>
                <a:cs typeface="DilleniaUPC" panose="02020603050405020304" pitchFamily="18" charset="-34"/>
              </a:rPr>
              <a:t>Gesetzgebungskompetenz</a:t>
            </a:r>
            <a:r>
              <a:rPr lang="en-US" sz="2300" dirty="0">
                <a:latin typeface="DilleniaUPC" panose="02020603050405020304" pitchFamily="18" charset="-34"/>
                <a:cs typeface="DilleniaUPC" panose="02020603050405020304" pitchFamily="18" charset="-34"/>
              </a:rPr>
              <a:t> mit dem Rat</a:t>
            </a:r>
          </a:p>
          <a:p>
            <a:r>
              <a:rPr lang="en-US" sz="2300" dirty="0" err="1">
                <a:latin typeface="DilleniaUPC" panose="02020603050405020304" pitchFamily="18" charset="-34"/>
                <a:cs typeface="DilleniaUPC" panose="02020603050405020304" pitchFamily="18" charset="-34"/>
              </a:rPr>
              <a:t>Überwacht</a:t>
            </a:r>
            <a:r>
              <a:rPr lang="en-US" sz="2300" dirty="0">
                <a:latin typeface="DilleniaUPC" panose="02020603050405020304" pitchFamily="18" charset="-34"/>
                <a:cs typeface="DilleniaUPC" panose="02020603050405020304" pitchFamily="18" charset="-34"/>
              </a:rPr>
              <a:t> den EU-</a:t>
            </a:r>
            <a:r>
              <a:rPr lang="en-US" sz="2300" dirty="0" err="1">
                <a:latin typeface="DilleniaUPC" panose="02020603050405020304" pitchFamily="18" charset="-34"/>
                <a:cs typeface="DilleniaUPC" panose="02020603050405020304" pitchFamily="18" charset="-34"/>
              </a:rPr>
              <a:t>Haushalt</a:t>
            </a:r>
            <a:r>
              <a:rPr lang="en-US" sz="2300" dirty="0">
                <a:latin typeface="DilleniaUPC" panose="02020603050405020304" pitchFamily="18" charset="-34"/>
                <a:cs typeface="DilleniaUPC" panose="02020603050405020304" pitchFamily="18" charset="-34"/>
              </a:rPr>
              <a:t> (</a:t>
            </a:r>
            <a:r>
              <a:rPr lang="en-US" sz="2300" dirty="0" err="1">
                <a:latin typeface="DilleniaUPC" panose="02020603050405020304" pitchFamily="18" charset="-34"/>
                <a:cs typeface="DilleniaUPC" panose="02020603050405020304" pitchFamily="18" charset="-34"/>
              </a:rPr>
              <a:t>zusammen</a:t>
            </a:r>
            <a:r>
              <a:rPr lang="en-US" sz="2300" dirty="0">
                <a:latin typeface="DilleniaUPC" panose="02020603050405020304" pitchFamily="18" charset="-34"/>
                <a:cs typeface="DilleniaUPC" panose="02020603050405020304" pitchFamily="18" charset="-34"/>
              </a:rPr>
              <a:t> mit dem Rat) </a:t>
            </a:r>
            <a:r>
              <a:rPr lang="en-US" sz="2300" dirty="0" err="1">
                <a:latin typeface="DilleniaUPC" panose="02020603050405020304" pitchFamily="18" charset="-34"/>
                <a:cs typeface="DilleniaUPC" panose="02020603050405020304" pitchFamily="18" charset="-34"/>
              </a:rPr>
              <a:t>sowie</a:t>
            </a:r>
            <a:r>
              <a:rPr lang="en-US" sz="2300" dirty="0">
                <a:latin typeface="DilleniaUPC" panose="02020603050405020304" pitchFamily="18" charset="-34"/>
                <a:cs typeface="DilleniaUPC" panose="02020603050405020304" pitchFamily="18" charset="-34"/>
              </a:rPr>
              <a:t> die </a:t>
            </a:r>
            <a:r>
              <a:rPr lang="en-US" sz="2300" dirty="0" err="1">
                <a:latin typeface="DilleniaUPC" panose="02020603050405020304" pitchFamily="18" charset="-34"/>
                <a:cs typeface="DilleniaUPC" panose="02020603050405020304" pitchFamily="18" charset="-34"/>
              </a:rPr>
              <a:t>Maßnahmen</a:t>
            </a:r>
            <a:r>
              <a:rPr lang="en-US" sz="2300" dirty="0">
                <a:latin typeface="DilleniaUPC" panose="02020603050405020304" pitchFamily="18" charset="-34"/>
                <a:cs typeface="DilleniaUPC" panose="02020603050405020304" pitchFamily="18" charset="-34"/>
              </a:rPr>
              <a:t> der EU-</a:t>
            </a:r>
            <a:r>
              <a:rPr lang="en-US" sz="2300" dirty="0" err="1">
                <a:latin typeface="DilleniaUPC" panose="02020603050405020304" pitchFamily="18" charset="-34"/>
                <a:cs typeface="DilleniaUPC" panose="02020603050405020304" pitchFamily="18" charset="-34"/>
              </a:rPr>
              <a:t>Organe</a:t>
            </a:r>
            <a:endParaRPr lang="en-US" sz="2300" dirty="0">
              <a:latin typeface="DilleniaUPC" panose="02020603050405020304" pitchFamily="18" charset="-34"/>
              <a:cs typeface="DilleniaUPC" panose="02020603050405020304" pitchFamily="18" charset="-34"/>
            </a:endParaRPr>
          </a:p>
          <a:p>
            <a:r>
              <a:rPr lang="en-US" sz="2300" dirty="0" err="1">
                <a:latin typeface="DilleniaUPC" panose="02020603050405020304" pitchFamily="18" charset="-34"/>
                <a:cs typeface="DilleniaUPC" panose="02020603050405020304" pitchFamily="18" charset="-34"/>
              </a:rPr>
              <a:t>Derzeit</a:t>
            </a:r>
            <a:r>
              <a:rPr lang="en-US" sz="2300" dirty="0">
                <a:latin typeface="DilleniaUPC" panose="02020603050405020304" pitchFamily="18" charset="-34"/>
                <a:cs typeface="DilleniaUPC" panose="02020603050405020304" pitchFamily="18" charset="-34"/>
              </a:rPr>
              <a:t> </a:t>
            </a:r>
            <a:r>
              <a:rPr lang="en-US" sz="2300" b="1" dirty="0">
                <a:latin typeface="DilleniaUPC" panose="02020603050405020304" pitchFamily="18" charset="-34"/>
                <a:cs typeface="DilleniaUPC" panose="02020603050405020304" pitchFamily="18" charset="-34"/>
              </a:rPr>
              <a:t>705</a:t>
            </a:r>
            <a:r>
              <a:rPr lang="en-US" sz="2300" dirty="0">
                <a:latin typeface="DilleniaUPC" panose="02020603050405020304" pitchFamily="18" charset="-34"/>
                <a:cs typeface="DilleniaUPC" panose="02020603050405020304" pitchFamily="18" charset="-34"/>
              </a:rPr>
              <a:t> </a:t>
            </a:r>
            <a:r>
              <a:rPr lang="en-US" sz="2300" dirty="0" err="1">
                <a:latin typeface="DilleniaUPC" panose="02020603050405020304" pitchFamily="18" charset="-34"/>
                <a:cs typeface="DilleniaUPC" panose="02020603050405020304" pitchFamily="18" charset="-34"/>
              </a:rPr>
              <a:t>Abgeordnete</a:t>
            </a:r>
            <a:r>
              <a:rPr lang="en-US" sz="2300" dirty="0">
                <a:latin typeface="DilleniaUPC" panose="02020603050405020304" pitchFamily="18" charset="-34"/>
                <a:cs typeface="DilleniaUPC" panose="02020603050405020304" pitchFamily="18" charset="-34"/>
              </a:rPr>
              <a:t>, die in </a:t>
            </a:r>
            <a:r>
              <a:rPr lang="en-US" sz="2300" dirty="0" err="1">
                <a:latin typeface="DilleniaUPC" panose="02020603050405020304" pitchFamily="18" charset="-34"/>
                <a:cs typeface="DilleniaUPC" panose="02020603050405020304" pitchFamily="18" charset="-34"/>
              </a:rPr>
              <a:t>allgemeinen</a:t>
            </a:r>
            <a:r>
              <a:rPr lang="en-US" sz="2300" dirty="0">
                <a:latin typeface="DilleniaUPC" panose="02020603050405020304" pitchFamily="18" charset="-34"/>
                <a:cs typeface="DilleniaUPC" panose="02020603050405020304" pitchFamily="18" charset="-34"/>
              </a:rPr>
              <a:t> </a:t>
            </a:r>
            <a:r>
              <a:rPr lang="en-US" sz="2300" dirty="0" err="1">
                <a:latin typeface="DilleniaUPC" panose="02020603050405020304" pitchFamily="18" charset="-34"/>
                <a:cs typeface="DilleniaUPC" panose="02020603050405020304" pitchFamily="18" charset="-34"/>
              </a:rPr>
              <a:t>Wahlen</a:t>
            </a:r>
            <a:r>
              <a:rPr lang="en-US" sz="2300" dirty="0">
                <a:latin typeface="DilleniaUPC" panose="02020603050405020304" pitchFamily="18" charset="-34"/>
                <a:cs typeface="DilleniaUPC" panose="02020603050405020304" pitchFamily="18" charset="-34"/>
              </a:rPr>
              <a:t> </a:t>
            </a:r>
            <a:r>
              <a:rPr lang="en-US" sz="2300" dirty="0" err="1">
                <a:latin typeface="DilleniaUPC" panose="02020603050405020304" pitchFamily="18" charset="-34"/>
                <a:cs typeface="DilleniaUPC" panose="02020603050405020304" pitchFamily="18" charset="-34"/>
              </a:rPr>
              <a:t>gewählt</a:t>
            </a:r>
            <a:r>
              <a:rPr lang="en-US" sz="2300" dirty="0">
                <a:latin typeface="DilleniaUPC" panose="02020603050405020304" pitchFamily="18" charset="-34"/>
                <a:cs typeface="DilleniaUPC" panose="02020603050405020304" pitchFamily="18" charset="-34"/>
              </a:rPr>
              <a:t> </a:t>
            </a:r>
            <a:r>
              <a:rPr lang="en-US" sz="2300" dirty="0" err="1">
                <a:latin typeface="DilleniaUPC" panose="02020603050405020304" pitchFamily="18" charset="-34"/>
                <a:cs typeface="DilleniaUPC" panose="02020603050405020304" pitchFamily="18" charset="-34"/>
              </a:rPr>
              <a:t>werden</a:t>
            </a:r>
            <a:endParaRPr lang="en-US" sz="2300" dirty="0">
              <a:latin typeface="DilleniaUPC" panose="02020603050405020304" pitchFamily="18" charset="-34"/>
              <a:cs typeface="DilleniaUPC" panose="02020603050405020304" pitchFamily="18" charset="-34"/>
            </a:endParaRPr>
          </a:p>
          <a:p>
            <a:r>
              <a:rPr lang="en-US" sz="2300" dirty="0" err="1">
                <a:latin typeface="DilleniaUPC" panose="02020603050405020304" pitchFamily="18" charset="-34"/>
                <a:cs typeface="DilleniaUPC" panose="02020603050405020304" pitchFamily="18" charset="-34"/>
              </a:rPr>
              <a:t>Wahlen</a:t>
            </a:r>
            <a:r>
              <a:rPr lang="en-US" sz="2300" dirty="0">
                <a:latin typeface="DilleniaUPC" panose="02020603050405020304" pitchFamily="18" charset="-34"/>
                <a:cs typeface="DilleniaUPC" panose="02020603050405020304" pitchFamily="18" charset="-34"/>
              </a:rPr>
              <a:t> </a:t>
            </a:r>
            <a:r>
              <a:rPr lang="en-US" sz="2300" dirty="0" err="1">
                <a:latin typeface="DilleniaUPC" panose="02020603050405020304" pitchFamily="18" charset="-34"/>
                <a:cs typeface="DilleniaUPC" panose="02020603050405020304" pitchFamily="18" charset="-34"/>
              </a:rPr>
              <a:t>alle</a:t>
            </a:r>
            <a:r>
              <a:rPr lang="en-US" sz="2300" dirty="0">
                <a:latin typeface="DilleniaUPC" panose="02020603050405020304" pitchFamily="18" charset="-34"/>
                <a:cs typeface="DilleniaUPC" panose="02020603050405020304" pitchFamily="18" charset="-34"/>
              </a:rPr>
              <a:t> </a:t>
            </a:r>
            <a:r>
              <a:rPr lang="en-US" sz="2300" dirty="0" err="1">
                <a:latin typeface="DilleniaUPC" panose="02020603050405020304" pitchFamily="18" charset="-34"/>
                <a:cs typeface="DilleniaUPC" panose="02020603050405020304" pitchFamily="18" charset="-34"/>
              </a:rPr>
              <a:t>fünf</a:t>
            </a:r>
            <a:r>
              <a:rPr lang="en-US" sz="2300" dirty="0">
                <a:latin typeface="DilleniaUPC" panose="02020603050405020304" pitchFamily="18" charset="-34"/>
                <a:cs typeface="DilleniaUPC" panose="02020603050405020304" pitchFamily="18" charset="-34"/>
              </a:rPr>
              <a:t> </a:t>
            </a:r>
            <a:r>
              <a:rPr lang="en-US" sz="2300" dirty="0" err="1">
                <a:latin typeface="DilleniaUPC" panose="02020603050405020304" pitchFamily="18" charset="-34"/>
                <a:cs typeface="DilleniaUPC" panose="02020603050405020304" pitchFamily="18" charset="-34"/>
              </a:rPr>
              <a:t>Jahre</a:t>
            </a:r>
            <a:r>
              <a:rPr lang="en-US" sz="2300" dirty="0">
                <a:latin typeface="DilleniaUPC" panose="02020603050405020304" pitchFamily="18" charset="-34"/>
                <a:cs typeface="DilleniaUPC" panose="02020603050405020304" pitchFamily="18" charset="-34"/>
              </a:rPr>
              <a:t> (</a:t>
            </a:r>
            <a:r>
              <a:rPr lang="en-US" sz="2300" dirty="0" err="1">
                <a:latin typeface="DilleniaUPC" panose="02020603050405020304" pitchFamily="18" charset="-34"/>
                <a:cs typeface="DilleniaUPC" panose="02020603050405020304" pitchFamily="18" charset="-34"/>
              </a:rPr>
              <a:t>nächste</a:t>
            </a:r>
            <a:r>
              <a:rPr lang="en-US" sz="2300" dirty="0">
                <a:latin typeface="DilleniaUPC" panose="02020603050405020304" pitchFamily="18" charset="-34"/>
                <a:cs typeface="DilleniaUPC" panose="02020603050405020304" pitchFamily="18" charset="-34"/>
              </a:rPr>
              <a:t> </a:t>
            </a:r>
            <a:r>
              <a:rPr lang="en-US" sz="2300" dirty="0" err="1">
                <a:latin typeface="DilleniaUPC" panose="02020603050405020304" pitchFamily="18" charset="-34"/>
                <a:cs typeface="DilleniaUPC" panose="02020603050405020304" pitchFamily="18" charset="-34"/>
              </a:rPr>
              <a:t>Wahl</a:t>
            </a:r>
            <a:r>
              <a:rPr lang="en-US" sz="2300" dirty="0">
                <a:latin typeface="DilleniaUPC" panose="02020603050405020304" pitchFamily="18" charset="-34"/>
                <a:cs typeface="DilleniaUPC" panose="02020603050405020304" pitchFamily="18" charset="-34"/>
              </a:rPr>
              <a:t>: </a:t>
            </a:r>
            <a:r>
              <a:rPr lang="en-US" sz="2300" b="1" dirty="0">
                <a:latin typeface="DilleniaUPC" panose="02020603050405020304" pitchFamily="18" charset="-34"/>
                <a:cs typeface="DilleniaUPC" panose="02020603050405020304" pitchFamily="18" charset="-34"/>
              </a:rPr>
              <a:t>2024</a:t>
            </a:r>
            <a:r>
              <a:rPr lang="en-US" sz="2300" dirty="0">
                <a:latin typeface="DilleniaUPC" panose="02020603050405020304" pitchFamily="18" charset="-34"/>
                <a:cs typeface="DilleniaUPC" panose="02020603050405020304" pitchFamily="18" charset="-34"/>
              </a:rPr>
              <a:t>)</a:t>
            </a:r>
          </a:p>
          <a:p>
            <a:r>
              <a:rPr lang="en-US" sz="2300" dirty="0" err="1">
                <a:latin typeface="DilleniaUPC" panose="02020603050405020304" pitchFamily="18" charset="-34"/>
                <a:cs typeface="DilleniaUPC" panose="02020603050405020304" pitchFamily="18" charset="-34"/>
              </a:rPr>
              <a:t>Präsidentin</a:t>
            </a:r>
            <a:r>
              <a:rPr lang="en-US" sz="2300" dirty="0">
                <a:latin typeface="DilleniaUPC" panose="02020603050405020304" pitchFamily="18" charset="-34"/>
                <a:cs typeface="DilleniaUPC" panose="02020603050405020304" pitchFamily="18" charset="-34"/>
              </a:rPr>
              <a:t>: </a:t>
            </a:r>
            <a:r>
              <a:rPr lang="en-US" sz="2300" b="1" dirty="0">
                <a:latin typeface="DilleniaUPC" panose="02020603050405020304" pitchFamily="18" charset="-34"/>
                <a:cs typeface="DilleniaUPC" panose="02020603050405020304" pitchFamily="18" charset="-34"/>
              </a:rPr>
              <a:t>Roberta </a:t>
            </a:r>
            <a:r>
              <a:rPr lang="en-US" sz="2300" b="1" dirty="0" err="1">
                <a:latin typeface="DilleniaUPC" panose="02020603050405020304" pitchFamily="18" charset="-34"/>
                <a:cs typeface="DilleniaUPC" panose="02020603050405020304" pitchFamily="18" charset="-34"/>
              </a:rPr>
              <a:t>Metsola</a:t>
            </a:r>
            <a:endParaRPr lang="en-US" sz="2300" b="1" dirty="0">
              <a:latin typeface="DilleniaUPC" panose="02020603050405020304" pitchFamily="18" charset="-34"/>
              <a:cs typeface="DilleniaUPC" panose="02020603050405020304" pitchFamily="18" charset="-34"/>
            </a:endParaRPr>
          </a:p>
        </p:txBody>
      </p:sp>
    </p:spTree>
    <p:extLst>
      <p:ext uri="{BB962C8B-B14F-4D97-AF65-F5344CB8AC3E}">
        <p14:creationId xmlns:p14="http://schemas.microsoft.com/office/powerpoint/2010/main" val="16315005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fik 4">
            <a:extLst>
              <a:ext uri="{FF2B5EF4-FFF2-40B4-BE49-F238E27FC236}">
                <a16:creationId xmlns:a16="http://schemas.microsoft.com/office/drawing/2014/main" id="{CEF8A4D3-D559-2B93-389E-29413DD4F00B}"/>
              </a:ext>
            </a:extLst>
          </p:cNvPr>
          <p:cNvPicPr>
            <a:picLocks noChangeAspect="1"/>
          </p:cNvPicPr>
          <p:nvPr/>
        </p:nvPicPr>
        <p:blipFill rotWithShape="1">
          <a:blip r:embed="rId2">
            <a:extLst>
              <a:ext uri="{28A0092B-C50C-407E-A947-70E740481C1C}">
                <a14:useLocalDpi xmlns:a14="http://schemas.microsoft.com/office/drawing/2010/main" val="0"/>
              </a:ext>
            </a:extLst>
          </a:blip>
          <a:srcRect l="1374" r="4508" b="-1"/>
          <a:stretch/>
        </p:blipFill>
        <p:spPr>
          <a:xfrm>
            <a:off x="2522356" y="10"/>
            <a:ext cx="9669642" cy="6857990"/>
          </a:xfrm>
          <a:prstGeom prst="rect">
            <a:avLst/>
          </a:prstGeom>
        </p:spPr>
      </p:pic>
      <p:sp>
        <p:nvSpPr>
          <p:cNvPr id="36" name="Rectangle 3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F123E62E-D37F-A91B-B19A-28CA2F137E71}"/>
              </a:ext>
            </a:extLst>
          </p:cNvPr>
          <p:cNvSpPr>
            <a:spLocks noGrp="1"/>
          </p:cNvSpPr>
          <p:nvPr>
            <p:ph type="title"/>
          </p:nvPr>
        </p:nvSpPr>
        <p:spPr>
          <a:xfrm>
            <a:off x="838200" y="365125"/>
            <a:ext cx="3822189" cy="1899912"/>
          </a:xfrm>
        </p:spPr>
        <p:txBody>
          <a:bodyPr vert="horz" lIns="91440" tIns="45720" rIns="91440" bIns="45720" rtlCol="0" anchor="ctr">
            <a:normAutofit/>
          </a:bodyPr>
          <a:lstStyle/>
          <a:p>
            <a:r>
              <a:rPr lang="en-US" sz="4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Der </a:t>
            </a:r>
            <a:r>
              <a:rPr lang="en-US" sz="40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Europäische</a:t>
            </a:r>
            <a:r>
              <a:rPr lang="en-US" sz="4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Rat</a:t>
            </a:r>
          </a:p>
        </p:txBody>
      </p:sp>
      <p:sp>
        <p:nvSpPr>
          <p:cNvPr id="3" name="Inhaltsplatzhalter 2">
            <a:extLst>
              <a:ext uri="{FF2B5EF4-FFF2-40B4-BE49-F238E27FC236}">
                <a16:creationId xmlns:a16="http://schemas.microsoft.com/office/drawing/2014/main" id="{14CE7E38-D9F1-D60C-CBDD-5FB568226B4F}"/>
              </a:ext>
            </a:extLst>
          </p:cNvPr>
          <p:cNvSpPr>
            <a:spLocks noGrp="1"/>
          </p:cNvSpPr>
          <p:nvPr>
            <p:ph sz="half" idx="1"/>
          </p:nvPr>
        </p:nvSpPr>
        <p:spPr>
          <a:xfrm>
            <a:off x="838200" y="2434201"/>
            <a:ext cx="3822189" cy="3742762"/>
          </a:xfrm>
        </p:spPr>
        <p:txBody>
          <a:bodyPr vert="horz" lIns="91440" tIns="45720" rIns="91440" bIns="45720" rtlCol="0">
            <a:normAutofit/>
          </a:bodyPr>
          <a:lstStyle/>
          <a:p>
            <a:r>
              <a:rPr lang="en-US" sz="2700" dirty="0" err="1">
                <a:latin typeface="DilleniaUPC" panose="02020603050405020304" pitchFamily="18" charset="-34"/>
                <a:cs typeface="DilleniaUPC" panose="02020603050405020304" pitchFamily="18" charset="-34"/>
              </a:rPr>
              <a:t>Politische</a:t>
            </a:r>
            <a:r>
              <a:rPr lang="en-US" sz="2700" dirty="0">
                <a:latin typeface="DilleniaUPC" panose="02020603050405020304" pitchFamily="18" charset="-34"/>
                <a:cs typeface="DilleniaUPC" panose="02020603050405020304" pitchFamily="18" charset="-34"/>
              </a:rPr>
              <a:t> </a:t>
            </a:r>
            <a:r>
              <a:rPr lang="en-US" sz="2700" dirty="0" err="1">
                <a:latin typeface="DilleniaUPC" panose="02020603050405020304" pitchFamily="18" charset="-34"/>
                <a:cs typeface="DilleniaUPC" panose="02020603050405020304" pitchFamily="18" charset="-34"/>
              </a:rPr>
              <a:t>Führung</a:t>
            </a:r>
            <a:r>
              <a:rPr lang="en-US" sz="2700" dirty="0">
                <a:latin typeface="DilleniaUPC" panose="02020603050405020304" pitchFamily="18" charset="-34"/>
                <a:cs typeface="DilleniaUPC" panose="02020603050405020304" pitchFamily="18" charset="-34"/>
              </a:rPr>
              <a:t> </a:t>
            </a:r>
            <a:r>
              <a:rPr lang="en-US" sz="2700" dirty="0" err="1">
                <a:latin typeface="DilleniaUPC" panose="02020603050405020304" pitchFamily="18" charset="-34"/>
                <a:cs typeface="DilleniaUPC" panose="02020603050405020304" pitchFamily="18" charset="-34"/>
              </a:rPr>
              <a:t>der</a:t>
            </a:r>
            <a:r>
              <a:rPr lang="en-US" sz="2700" dirty="0">
                <a:latin typeface="DilleniaUPC" panose="02020603050405020304" pitchFamily="18" charset="-34"/>
                <a:cs typeface="DilleniaUPC" panose="02020603050405020304" pitchFamily="18" charset="-34"/>
              </a:rPr>
              <a:t> EU und </a:t>
            </a:r>
            <a:r>
              <a:rPr lang="en-US" sz="2700" dirty="0" err="1">
                <a:latin typeface="DilleniaUPC" panose="02020603050405020304" pitchFamily="18" charset="-34"/>
                <a:cs typeface="DilleniaUPC" panose="02020603050405020304" pitchFamily="18" charset="-34"/>
              </a:rPr>
              <a:t>Festlegung</a:t>
            </a:r>
            <a:r>
              <a:rPr lang="en-US" sz="2700" dirty="0">
                <a:latin typeface="DilleniaUPC" panose="02020603050405020304" pitchFamily="18" charset="-34"/>
                <a:cs typeface="DilleniaUPC" panose="02020603050405020304" pitchFamily="18" charset="-34"/>
              </a:rPr>
              <a:t> </a:t>
            </a:r>
            <a:r>
              <a:rPr lang="en-US" sz="2700" dirty="0" err="1">
                <a:latin typeface="DilleniaUPC" panose="02020603050405020304" pitchFamily="18" charset="-34"/>
                <a:cs typeface="DilleniaUPC" panose="02020603050405020304" pitchFamily="18" charset="-34"/>
              </a:rPr>
              <a:t>der</a:t>
            </a:r>
            <a:r>
              <a:rPr lang="en-US" sz="2700" dirty="0">
                <a:latin typeface="DilleniaUPC" panose="02020603050405020304" pitchFamily="18" charset="-34"/>
                <a:cs typeface="DilleniaUPC" panose="02020603050405020304" pitchFamily="18" charset="-34"/>
              </a:rPr>
              <a:t> </a:t>
            </a:r>
            <a:r>
              <a:rPr lang="en-US" sz="2700" dirty="0" err="1">
                <a:latin typeface="DilleniaUPC" panose="02020603050405020304" pitchFamily="18" charset="-34"/>
                <a:cs typeface="DilleniaUPC" panose="02020603050405020304" pitchFamily="18" charset="-34"/>
              </a:rPr>
              <a:t>politischen</a:t>
            </a:r>
            <a:r>
              <a:rPr lang="en-US" sz="2700" dirty="0">
                <a:latin typeface="DilleniaUPC" panose="02020603050405020304" pitchFamily="18" charset="-34"/>
                <a:cs typeface="DilleniaUPC" panose="02020603050405020304" pitchFamily="18" charset="-34"/>
              </a:rPr>
              <a:t> </a:t>
            </a:r>
            <a:r>
              <a:rPr lang="en-US" sz="2700" dirty="0" err="1">
                <a:latin typeface="DilleniaUPC" panose="02020603050405020304" pitchFamily="18" charset="-34"/>
                <a:cs typeface="DilleniaUPC" panose="02020603050405020304" pitchFamily="18" charset="-34"/>
              </a:rPr>
              <a:t>Ausrichtung</a:t>
            </a:r>
            <a:r>
              <a:rPr lang="en-US" sz="2700" dirty="0">
                <a:latin typeface="DilleniaUPC" panose="02020603050405020304" pitchFamily="18" charset="-34"/>
                <a:cs typeface="DilleniaUPC" panose="02020603050405020304" pitchFamily="18" charset="-34"/>
              </a:rPr>
              <a:t> und </a:t>
            </a:r>
            <a:r>
              <a:rPr lang="en-US" sz="2700" dirty="0" err="1">
                <a:latin typeface="DilleniaUPC" panose="02020603050405020304" pitchFamily="18" charset="-34"/>
                <a:cs typeface="DilleniaUPC" panose="02020603050405020304" pitchFamily="18" charset="-34"/>
              </a:rPr>
              <a:t>Prioritäten</a:t>
            </a:r>
            <a:endParaRPr lang="en-US" sz="2700" dirty="0">
              <a:latin typeface="DilleniaUPC" panose="02020603050405020304" pitchFamily="18" charset="-34"/>
              <a:cs typeface="DilleniaUPC" panose="02020603050405020304" pitchFamily="18" charset="-34"/>
            </a:endParaRPr>
          </a:p>
          <a:p>
            <a:r>
              <a:rPr lang="en-US" sz="2700" dirty="0" err="1">
                <a:latin typeface="DilleniaUPC" panose="02020603050405020304" pitchFamily="18" charset="-34"/>
                <a:cs typeface="DilleniaUPC" panose="02020603050405020304" pitchFamily="18" charset="-34"/>
              </a:rPr>
              <a:t>Setzt</a:t>
            </a:r>
            <a:r>
              <a:rPr lang="en-US" sz="2700" dirty="0">
                <a:latin typeface="DilleniaUPC" panose="02020603050405020304" pitchFamily="18" charset="-34"/>
                <a:cs typeface="DilleniaUPC" panose="02020603050405020304" pitchFamily="18" charset="-34"/>
              </a:rPr>
              <a:t> </a:t>
            </a:r>
            <a:r>
              <a:rPr lang="en-US" sz="2700" dirty="0" err="1">
                <a:latin typeface="DilleniaUPC" panose="02020603050405020304" pitchFamily="18" charset="-34"/>
                <a:cs typeface="DilleniaUPC" panose="02020603050405020304" pitchFamily="18" charset="-34"/>
              </a:rPr>
              <a:t>sich</a:t>
            </a:r>
            <a:r>
              <a:rPr lang="en-US" sz="2700" dirty="0">
                <a:latin typeface="DilleniaUPC" panose="02020603050405020304" pitchFamily="18" charset="-34"/>
                <a:cs typeface="DilleniaUPC" panose="02020603050405020304" pitchFamily="18" charset="-34"/>
              </a:rPr>
              <a:t> </a:t>
            </a:r>
            <a:r>
              <a:rPr lang="en-US" sz="2700" dirty="0" err="1">
                <a:latin typeface="DilleniaUPC" panose="02020603050405020304" pitchFamily="18" charset="-34"/>
                <a:cs typeface="DilleniaUPC" panose="02020603050405020304" pitchFamily="18" charset="-34"/>
              </a:rPr>
              <a:t>zusammen</a:t>
            </a:r>
            <a:r>
              <a:rPr lang="en-US" sz="2700" dirty="0">
                <a:latin typeface="DilleniaUPC" panose="02020603050405020304" pitchFamily="18" charset="-34"/>
                <a:cs typeface="DilleniaUPC" panose="02020603050405020304" pitchFamily="18" charset="-34"/>
              </a:rPr>
              <a:t> </a:t>
            </a:r>
            <a:r>
              <a:rPr lang="en-US" sz="2700" dirty="0" err="1">
                <a:latin typeface="DilleniaUPC" panose="02020603050405020304" pitchFamily="18" charset="-34"/>
                <a:cs typeface="DilleniaUPC" panose="02020603050405020304" pitchFamily="18" charset="-34"/>
              </a:rPr>
              <a:t>aus</a:t>
            </a:r>
            <a:r>
              <a:rPr lang="en-US" sz="2700" dirty="0">
                <a:latin typeface="DilleniaUPC" panose="02020603050405020304" pitchFamily="18" charset="-34"/>
                <a:cs typeface="DilleniaUPC" panose="02020603050405020304" pitchFamily="18" charset="-34"/>
              </a:rPr>
              <a:t> den </a:t>
            </a:r>
            <a:r>
              <a:rPr lang="en-US" sz="2700" dirty="0" err="1">
                <a:latin typeface="DilleniaUPC" panose="02020603050405020304" pitchFamily="18" charset="-34"/>
                <a:cs typeface="DilleniaUPC" panose="02020603050405020304" pitchFamily="18" charset="-34"/>
              </a:rPr>
              <a:t>Staats</a:t>
            </a:r>
            <a:r>
              <a:rPr lang="en-US" sz="2700" dirty="0">
                <a:latin typeface="DilleniaUPC" panose="02020603050405020304" pitchFamily="18" charset="-34"/>
                <a:cs typeface="DilleniaUPC" panose="02020603050405020304" pitchFamily="18" charset="-34"/>
              </a:rPr>
              <a:t>- oder </a:t>
            </a:r>
            <a:r>
              <a:rPr lang="en-US" sz="2700" dirty="0" err="1">
                <a:latin typeface="DilleniaUPC" panose="02020603050405020304" pitchFamily="18" charset="-34"/>
                <a:cs typeface="DilleniaUPC" panose="02020603050405020304" pitchFamily="18" charset="-34"/>
              </a:rPr>
              <a:t>Regierungschefs</a:t>
            </a:r>
            <a:r>
              <a:rPr lang="en-US" sz="2700" dirty="0">
                <a:latin typeface="DilleniaUPC" panose="02020603050405020304" pitchFamily="18" charset="-34"/>
                <a:cs typeface="DilleniaUPC" panose="02020603050405020304" pitchFamily="18" charset="-34"/>
              </a:rPr>
              <a:t> </a:t>
            </a:r>
            <a:r>
              <a:rPr lang="en-US" sz="2700" dirty="0" err="1">
                <a:latin typeface="DilleniaUPC" panose="02020603050405020304" pitchFamily="18" charset="-34"/>
                <a:cs typeface="DilleniaUPC" panose="02020603050405020304" pitchFamily="18" charset="-34"/>
              </a:rPr>
              <a:t>der</a:t>
            </a:r>
            <a:r>
              <a:rPr lang="en-US" sz="2700" dirty="0">
                <a:latin typeface="DilleniaUPC" panose="02020603050405020304" pitchFamily="18" charset="-34"/>
                <a:cs typeface="DilleniaUPC" panose="02020603050405020304" pitchFamily="18" charset="-34"/>
              </a:rPr>
              <a:t> </a:t>
            </a:r>
            <a:r>
              <a:rPr lang="en-US" sz="2700" dirty="0" err="1">
                <a:latin typeface="DilleniaUPC" panose="02020603050405020304" pitchFamily="18" charset="-34"/>
                <a:cs typeface="DilleniaUPC" panose="02020603050405020304" pitchFamily="18" charset="-34"/>
              </a:rPr>
              <a:t>Mitgliedstaaten</a:t>
            </a:r>
            <a:r>
              <a:rPr lang="en-US" sz="2700" dirty="0">
                <a:latin typeface="DilleniaUPC" panose="02020603050405020304" pitchFamily="18" charset="-34"/>
                <a:cs typeface="DilleniaUPC" panose="02020603050405020304" pitchFamily="18" charset="-34"/>
              </a:rPr>
              <a:t>, </a:t>
            </a:r>
            <a:r>
              <a:rPr lang="en-US" sz="2700" dirty="0" err="1">
                <a:latin typeface="DilleniaUPC" panose="02020603050405020304" pitchFamily="18" charset="-34"/>
                <a:cs typeface="DilleniaUPC" panose="02020603050405020304" pitchFamily="18" charset="-34"/>
              </a:rPr>
              <a:t>seinem</a:t>
            </a:r>
            <a:r>
              <a:rPr lang="en-US" sz="2700" dirty="0">
                <a:latin typeface="DilleniaUPC" panose="02020603050405020304" pitchFamily="18" charset="-34"/>
                <a:cs typeface="DilleniaUPC" panose="02020603050405020304" pitchFamily="18" charset="-34"/>
              </a:rPr>
              <a:t> </a:t>
            </a:r>
            <a:r>
              <a:rPr lang="en-US" sz="2700" dirty="0" err="1">
                <a:latin typeface="DilleniaUPC" panose="02020603050405020304" pitchFamily="18" charset="-34"/>
                <a:cs typeface="DilleniaUPC" panose="02020603050405020304" pitchFamily="18" charset="-34"/>
              </a:rPr>
              <a:t>Präsidenten</a:t>
            </a:r>
            <a:r>
              <a:rPr lang="en-US" sz="2700" dirty="0">
                <a:latin typeface="DilleniaUPC" panose="02020603050405020304" pitchFamily="18" charset="-34"/>
                <a:cs typeface="DilleniaUPC" panose="02020603050405020304" pitchFamily="18" charset="-34"/>
              </a:rPr>
              <a:t> und dem </a:t>
            </a:r>
            <a:r>
              <a:rPr lang="en-US" sz="2700" dirty="0" err="1">
                <a:latin typeface="DilleniaUPC" panose="02020603050405020304" pitchFamily="18" charset="-34"/>
                <a:cs typeface="DilleniaUPC" panose="02020603050405020304" pitchFamily="18" charset="-34"/>
              </a:rPr>
              <a:t>Präsidenten</a:t>
            </a:r>
            <a:r>
              <a:rPr lang="en-US" sz="2700" dirty="0">
                <a:latin typeface="DilleniaUPC" panose="02020603050405020304" pitchFamily="18" charset="-34"/>
                <a:cs typeface="DilleniaUPC" panose="02020603050405020304" pitchFamily="18" charset="-34"/>
              </a:rPr>
              <a:t> </a:t>
            </a:r>
            <a:r>
              <a:rPr lang="en-US" sz="2700" dirty="0" err="1">
                <a:latin typeface="DilleniaUPC" panose="02020603050405020304" pitchFamily="18" charset="-34"/>
                <a:cs typeface="DilleniaUPC" panose="02020603050405020304" pitchFamily="18" charset="-34"/>
              </a:rPr>
              <a:t>der</a:t>
            </a:r>
            <a:r>
              <a:rPr lang="en-US" sz="2700" dirty="0">
                <a:latin typeface="DilleniaUPC" panose="02020603050405020304" pitchFamily="18" charset="-34"/>
                <a:cs typeface="DilleniaUPC" panose="02020603050405020304" pitchFamily="18" charset="-34"/>
              </a:rPr>
              <a:t> </a:t>
            </a:r>
            <a:r>
              <a:rPr lang="en-US" sz="2700" dirty="0" err="1">
                <a:latin typeface="DilleniaUPC" panose="02020603050405020304" pitchFamily="18" charset="-34"/>
                <a:cs typeface="DilleniaUPC" panose="02020603050405020304" pitchFamily="18" charset="-34"/>
              </a:rPr>
              <a:t>Europäischen</a:t>
            </a:r>
            <a:r>
              <a:rPr lang="en-US" sz="2700" dirty="0">
                <a:latin typeface="DilleniaUPC" panose="02020603050405020304" pitchFamily="18" charset="-34"/>
                <a:cs typeface="DilleniaUPC" panose="02020603050405020304" pitchFamily="18" charset="-34"/>
              </a:rPr>
              <a:t> </a:t>
            </a:r>
            <a:r>
              <a:rPr lang="en-US" sz="2700" dirty="0" err="1">
                <a:latin typeface="DilleniaUPC" panose="02020603050405020304" pitchFamily="18" charset="-34"/>
                <a:cs typeface="DilleniaUPC" panose="02020603050405020304" pitchFamily="18" charset="-34"/>
              </a:rPr>
              <a:t>Kommission</a:t>
            </a:r>
            <a:endParaRPr lang="en-US" sz="2700" dirty="0">
              <a:latin typeface="DilleniaUPC" panose="02020603050405020304" pitchFamily="18" charset="-34"/>
              <a:cs typeface="DilleniaUPC" panose="02020603050405020304" pitchFamily="18" charset="-34"/>
            </a:endParaRPr>
          </a:p>
          <a:p>
            <a:r>
              <a:rPr lang="en-US" sz="2700" dirty="0" err="1">
                <a:latin typeface="DilleniaUPC" panose="02020603050405020304" pitchFamily="18" charset="-34"/>
                <a:cs typeface="DilleniaUPC" panose="02020603050405020304" pitchFamily="18" charset="-34"/>
              </a:rPr>
              <a:t>Präsident</a:t>
            </a:r>
            <a:r>
              <a:rPr lang="en-US" sz="2700" dirty="0">
                <a:latin typeface="DilleniaUPC" panose="02020603050405020304" pitchFamily="18" charset="-34"/>
                <a:cs typeface="DilleniaUPC" panose="02020603050405020304" pitchFamily="18" charset="-34"/>
              </a:rPr>
              <a:t>: </a:t>
            </a:r>
            <a:r>
              <a:rPr lang="en-US" sz="2700" b="1" dirty="0">
                <a:latin typeface="DilleniaUPC" panose="02020603050405020304" pitchFamily="18" charset="-34"/>
                <a:cs typeface="DilleniaUPC" panose="02020603050405020304" pitchFamily="18" charset="-34"/>
              </a:rPr>
              <a:t>Charles Michel</a:t>
            </a:r>
          </a:p>
        </p:txBody>
      </p:sp>
    </p:spTree>
    <p:extLst>
      <p:ext uri="{BB962C8B-B14F-4D97-AF65-F5344CB8AC3E}">
        <p14:creationId xmlns:p14="http://schemas.microsoft.com/office/powerpoint/2010/main" val="2084473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6" name="Rectangle 4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fik 4">
            <a:extLst>
              <a:ext uri="{FF2B5EF4-FFF2-40B4-BE49-F238E27FC236}">
                <a16:creationId xmlns:a16="http://schemas.microsoft.com/office/drawing/2014/main" id="{5B8756D3-9153-2223-C5E9-BB6FA6753C74}"/>
              </a:ext>
            </a:extLst>
          </p:cNvPr>
          <p:cNvPicPr>
            <a:picLocks noChangeAspect="1"/>
          </p:cNvPicPr>
          <p:nvPr/>
        </p:nvPicPr>
        <p:blipFill rotWithShape="1">
          <a:blip r:embed="rId2">
            <a:extLst>
              <a:ext uri="{28A0092B-C50C-407E-A947-70E740481C1C}">
                <a14:useLocalDpi xmlns:a14="http://schemas.microsoft.com/office/drawing/2010/main" val="0"/>
              </a:ext>
            </a:extLst>
          </a:blip>
          <a:srcRect l="12686" r="8003"/>
          <a:stretch/>
        </p:blipFill>
        <p:spPr>
          <a:xfrm>
            <a:off x="2522356" y="10"/>
            <a:ext cx="9669642" cy="6857990"/>
          </a:xfrm>
          <a:prstGeom prst="rect">
            <a:avLst/>
          </a:prstGeom>
        </p:spPr>
      </p:pic>
      <p:sp>
        <p:nvSpPr>
          <p:cNvPr id="47" name="Rectangle 4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7DAF23AC-BCB1-1D95-7349-C6C9A328449D}"/>
              </a:ext>
            </a:extLst>
          </p:cNvPr>
          <p:cNvSpPr>
            <a:spLocks noGrp="1"/>
          </p:cNvSpPr>
          <p:nvPr>
            <p:ph type="title"/>
          </p:nvPr>
        </p:nvSpPr>
        <p:spPr>
          <a:xfrm>
            <a:off x="838200" y="365125"/>
            <a:ext cx="3822189" cy="1899912"/>
          </a:xfrm>
        </p:spPr>
        <p:txBody>
          <a:bodyPr vert="horz" lIns="91440" tIns="45720" rIns="91440" bIns="45720" rtlCol="0" anchor="ctr">
            <a:normAutofit/>
          </a:bodyPr>
          <a:lstStyle/>
          <a:p>
            <a:r>
              <a:rPr lang="en-US" sz="4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Die </a:t>
            </a:r>
            <a:r>
              <a:rPr lang="en-US" sz="40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Europäische</a:t>
            </a:r>
            <a:r>
              <a:rPr lang="en-US" sz="4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a:t>
            </a:r>
            <a:r>
              <a:rPr lang="en-US" sz="40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Kommission</a:t>
            </a:r>
            <a:endParaRPr lang="en-US" sz="4000" dirty="0"/>
          </a:p>
        </p:txBody>
      </p:sp>
      <p:sp>
        <p:nvSpPr>
          <p:cNvPr id="3" name="Inhaltsplatzhalter 2">
            <a:extLst>
              <a:ext uri="{FF2B5EF4-FFF2-40B4-BE49-F238E27FC236}">
                <a16:creationId xmlns:a16="http://schemas.microsoft.com/office/drawing/2014/main" id="{E4F51DAE-B50C-6330-9CC0-BE2FA3341492}"/>
              </a:ext>
            </a:extLst>
          </p:cNvPr>
          <p:cNvSpPr>
            <a:spLocks noGrp="1"/>
          </p:cNvSpPr>
          <p:nvPr>
            <p:ph sz="half" idx="1"/>
          </p:nvPr>
        </p:nvSpPr>
        <p:spPr>
          <a:xfrm>
            <a:off x="838200" y="2434201"/>
            <a:ext cx="3822189" cy="3742762"/>
          </a:xfrm>
        </p:spPr>
        <p:txBody>
          <a:bodyPr vert="horz" lIns="91440" tIns="45720" rIns="91440" bIns="45720" rtlCol="0">
            <a:normAutofit/>
          </a:bodyPr>
          <a:lstStyle/>
          <a:p>
            <a:r>
              <a:rPr lang="en-US" sz="3100" dirty="0" err="1">
                <a:latin typeface="DilleniaUPC" panose="02020603050405020304" pitchFamily="18" charset="-34"/>
                <a:cs typeface="DilleniaUPC" panose="02020603050405020304" pitchFamily="18" charset="-34"/>
              </a:rPr>
              <a:t>Schlägt</a:t>
            </a:r>
            <a:r>
              <a:rPr lang="en-US" sz="3100" dirty="0">
                <a:latin typeface="DilleniaUPC" panose="02020603050405020304" pitchFamily="18" charset="-34"/>
                <a:cs typeface="DilleniaUPC" panose="02020603050405020304" pitchFamily="18" charset="-34"/>
              </a:rPr>
              <a:t> </a:t>
            </a:r>
            <a:r>
              <a:rPr lang="en-US" sz="3100" dirty="0" err="1">
                <a:latin typeface="DilleniaUPC" panose="02020603050405020304" pitchFamily="18" charset="-34"/>
                <a:cs typeface="DilleniaUPC" panose="02020603050405020304" pitchFamily="18" charset="-34"/>
              </a:rPr>
              <a:t>Rechtsaktes</a:t>
            </a:r>
            <a:r>
              <a:rPr lang="en-US" sz="3100" dirty="0">
                <a:latin typeface="DilleniaUPC" panose="02020603050405020304" pitchFamily="18" charset="-34"/>
                <a:cs typeface="DilleniaUPC" panose="02020603050405020304" pitchFamily="18" charset="-34"/>
              </a:rPr>
              <a:t> </a:t>
            </a:r>
            <a:r>
              <a:rPr lang="en-US" sz="3100" dirty="0" err="1">
                <a:latin typeface="DilleniaUPC" panose="02020603050405020304" pitchFamily="18" charset="-34"/>
                <a:cs typeface="DilleniaUPC" panose="02020603050405020304" pitchFamily="18" charset="-34"/>
              </a:rPr>
              <a:t>vor</a:t>
            </a:r>
            <a:r>
              <a:rPr lang="en-US" sz="3100" dirty="0">
                <a:latin typeface="DilleniaUPC" panose="02020603050405020304" pitchFamily="18" charset="-34"/>
                <a:cs typeface="DilleniaUPC" panose="02020603050405020304" pitchFamily="18" charset="-34"/>
              </a:rPr>
              <a:t> und </a:t>
            </a:r>
            <a:r>
              <a:rPr lang="en-US" sz="3100" dirty="0" err="1">
                <a:latin typeface="DilleniaUPC" panose="02020603050405020304" pitchFamily="18" charset="-34"/>
                <a:cs typeface="DilleniaUPC" panose="02020603050405020304" pitchFamily="18" charset="-34"/>
              </a:rPr>
              <a:t>setzt</a:t>
            </a:r>
            <a:r>
              <a:rPr lang="en-US" sz="3100" dirty="0">
                <a:latin typeface="DilleniaUPC" panose="02020603050405020304" pitchFamily="18" charset="-34"/>
                <a:cs typeface="DilleniaUPC" panose="02020603050405020304" pitchFamily="18" charset="-34"/>
              </a:rPr>
              <a:t> </a:t>
            </a:r>
            <a:r>
              <a:rPr lang="en-US" sz="3100" dirty="0" err="1">
                <a:latin typeface="DilleniaUPC" panose="02020603050405020304" pitchFamily="18" charset="-34"/>
                <a:cs typeface="DilleniaUPC" panose="02020603050405020304" pitchFamily="18" charset="-34"/>
              </a:rPr>
              <a:t>diese</a:t>
            </a:r>
            <a:r>
              <a:rPr lang="en-US" sz="3100" dirty="0">
                <a:latin typeface="DilleniaUPC" panose="02020603050405020304" pitchFamily="18" charset="-34"/>
                <a:cs typeface="DilleniaUPC" panose="02020603050405020304" pitchFamily="18" charset="-34"/>
              </a:rPr>
              <a:t> um (</a:t>
            </a:r>
            <a:r>
              <a:rPr lang="en-US" sz="3100" dirty="0" err="1">
                <a:latin typeface="DilleniaUPC" panose="02020603050405020304" pitchFamily="18" charset="-34"/>
                <a:cs typeface="DilleniaUPC" panose="02020603050405020304" pitchFamily="18" charset="-34"/>
              </a:rPr>
              <a:t>Initiativrechte</a:t>
            </a:r>
            <a:r>
              <a:rPr lang="en-US" sz="3100" dirty="0">
                <a:latin typeface="DilleniaUPC" panose="02020603050405020304" pitchFamily="18" charset="-34"/>
                <a:cs typeface="DilleniaUPC" panose="02020603050405020304" pitchFamily="18" charset="-34"/>
              </a:rPr>
              <a:t>, ,,</a:t>
            </a:r>
            <a:r>
              <a:rPr lang="en-US" sz="3100" dirty="0" err="1">
                <a:latin typeface="DilleniaUPC" panose="02020603050405020304" pitchFamily="18" charset="-34"/>
                <a:cs typeface="DilleniaUPC" panose="02020603050405020304" pitchFamily="18" charset="-34"/>
              </a:rPr>
              <a:t>Hüterin</a:t>
            </a:r>
            <a:r>
              <a:rPr lang="en-US" sz="3100" dirty="0">
                <a:latin typeface="DilleniaUPC" panose="02020603050405020304" pitchFamily="18" charset="-34"/>
                <a:cs typeface="DilleniaUPC" panose="02020603050405020304" pitchFamily="18" charset="-34"/>
              </a:rPr>
              <a:t> </a:t>
            </a:r>
            <a:r>
              <a:rPr lang="en-US" sz="3100" dirty="0" err="1">
                <a:latin typeface="DilleniaUPC" panose="02020603050405020304" pitchFamily="18" charset="-34"/>
                <a:cs typeface="DilleniaUPC" panose="02020603050405020304" pitchFamily="18" charset="-34"/>
              </a:rPr>
              <a:t>der</a:t>
            </a:r>
            <a:r>
              <a:rPr lang="en-US" sz="3100" dirty="0">
                <a:latin typeface="DilleniaUPC" panose="02020603050405020304" pitchFamily="18" charset="-34"/>
                <a:cs typeface="DilleniaUPC" panose="02020603050405020304" pitchFamily="18" charset="-34"/>
              </a:rPr>
              <a:t> </a:t>
            </a:r>
            <a:r>
              <a:rPr lang="en-US" sz="3100" dirty="0" err="1">
                <a:latin typeface="DilleniaUPC" panose="02020603050405020304" pitchFamily="18" charset="-34"/>
                <a:cs typeface="DilleniaUPC" panose="02020603050405020304" pitchFamily="18" charset="-34"/>
              </a:rPr>
              <a:t>Verträge</a:t>
            </a:r>
            <a:r>
              <a:rPr lang="en-US" sz="3100" dirty="0">
                <a:latin typeface="DilleniaUPC" panose="02020603050405020304" pitchFamily="18" charset="-34"/>
                <a:cs typeface="DilleniaUPC" panose="02020603050405020304" pitchFamily="18" charset="-34"/>
              </a:rPr>
              <a:t>“)</a:t>
            </a:r>
          </a:p>
          <a:p>
            <a:r>
              <a:rPr lang="en-US" sz="3100" b="1" dirty="0">
                <a:latin typeface="DilleniaUPC" panose="02020603050405020304" pitchFamily="18" charset="-34"/>
                <a:cs typeface="DilleniaUPC" panose="02020603050405020304" pitchFamily="18" charset="-34"/>
              </a:rPr>
              <a:t>27</a:t>
            </a:r>
            <a:r>
              <a:rPr lang="en-US" sz="3100" dirty="0">
                <a:latin typeface="DilleniaUPC" panose="02020603050405020304" pitchFamily="18" charset="-34"/>
                <a:cs typeface="DilleniaUPC" panose="02020603050405020304" pitchFamily="18" charset="-34"/>
              </a:rPr>
              <a:t> </a:t>
            </a:r>
            <a:r>
              <a:rPr lang="en-US" sz="3100" dirty="0" err="1">
                <a:latin typeface="DilleniaUPC" panose="02020603050405020304" pitchFamily="18" charset="-34"/>
                <a:cs typeface="DilleniaUPC" panose="02020603050405020304" pitchFamily="18" charset="-34"/>
              </a:rPr>
              <a:t>Mitglieder</a:t>
            </a:r>
            <a:r>
              <a:rPr lang="en-US" sz="3100" dirty="0">
                <a:latin typeface="DilleniaUPC" panose="02020603050405020304" pitchFamily="18" charset="-34"/>
                <a:cs typeface="DilleniaUPC" panose="02020603050405020304" pitchFamily="18" charset="-34"/>
              </a:rPr>
              <a:t> (</a:t>
            </a:r>
            <a:r>
              <a:rPr lang="en-US" sz="3100" dirty="0" err="1">
                <a:latin typeface="DilleniaUPC" panose="02020603050405020304" pitchFamily="18" charset="-34"/>
                <a:cs typeface="DilleniaUPC" panose="02020603050405020304" pitchFamily="18" charset="-34"/>
              </a:rPr>
              <a:t>ein</a:t>
            </a:r>
            <a:r>
              <a:rPr lang="en-US" sz="3100" dirty="0">
                <a:latin typeface="DilleniaUPC" panose="02020603050405020304" pitchFamily="18" charset="-34"/>
                <a:cs typeface="DilleniaUPC" panose="02020603050405020304" pitchFamily="18" charset="-34"/>
              </a:rPr>
              <a:t> </a:t>
            </a:r>
            <a:r>
              <a:rPr lang="en-US" sz="3100" dirty="0" err="1">
                <a:latin typeface="DilleniaUPC" panose="02020603050405020304" pitchFamily="18" charset="-34"/>
                <a:cs typeface="DilleniaUPC" panose="02020603050405020304" pitchFamily="18" charset="-34"/>
              </a:rPr>
              <a:t>Kommissar</a:t>
            </a:r>
            <a:r>
              <a:rPr lang="en-US" sz="3100" dirty="0">
                <a:latin typeface="DilleniaUPC" panose="02020603050405020304" pitchFamily="18" charset="-34"/>
                <a:cs typeface="DilleniaUPC" panose="02020603050405020304" pitchFamily="18" charset="-34"/>
              </a:rPr>
              <a:t> pro </a:t>
            </a:r>
            <a:r>
              <a:rPr lang="en-US" sz="3100" dirty="0" err="1">
                <a:latin typeface="DilleniaUPC" panose="02020603050405020304" pitchFamily="18" charset="-34"/>
                <a:cs typeface="DilleniaUPC" panose="02020603050405020304" pitchFamily="18" charset="-34"/>
              </a:rPr>
              <a:t>Mitgliedstaat</a:t>
            </a:r>
            <a:r>
              <a:rPr lang="en-US" sz="3100" dirty="0">
                <a:latin typeface="DilleniaUPC" panose="02020603050405020304" pitchFamily="18" charset="-34"/>
                <a:cs typeface="DilleniaUPC" panose="02020603050405020304" pitchFamily="18" charset="-34"/>
              </a:rPr>
              <a:t>), </a:t>
            </a:r>
            <a:r>
              <a:rPr lang="en-US" sz="3100" dirty="0" err="1">
                <a:latin typeface="DilleniaUPC" panose="02020603050405020304" pitchFamily="18" charset="-34"/>
                <a:cs typeface="DilleniaUPC" panose="02020603050405020304" pitchFamily="18" charset="-34"/>
              </a:rPr>
              <a:t>darunter</a:t>
            </a:r>
            <a:r>
              <a:rPr lang="en-US" sz="3100" dirty="0">
                <a:latin typeface="DilleniaUPC" panose="02020603050405020304" pitchFamily="18" charset="-34"/>
                <a:cs typeface="DilleniaUPC" panose="02020603050405020304" pitchFamily="18" charset="-34"/>
              </a:rPr>
              <a:t> </a:t>
            </a:r>
            <a:r>
              <a:rPr lang="en-US" sz="3100" dirty="0" err="1">
                <a:latin typeface="DilleniaUPC" panose="02020603050405020304" pitchFamily="18" charset="-34"/>
                <a:cs typeface="DilleniaUPC" panose="02020603050405020304" pitchFamily="18" charset="-34"/>
              </a:rPr>
              <a:t>der</a:t>
            </a:r>
            <a:r>
              <a:rPr lang="en-US" sz="3100" dirty="0">
                <a:latin typeface="DilleniaUPC" panose="02020603050405020304" pitchFamily="18" charset="-34"/>
                <a:cs typeface="DilleniaUPC" panose="02020603050405020304" pitchFamily="18" charset="-34"/>
              </a:rPr>
              <a:t> </a:t>
            </a:r>
            <a:r>
              <a:rPr lang="en-US" sz="3100" dirty="0" err="1">
                <a:latin typeface="DilleniaUPC" panose="02020603050405020304" pitchFamily="18" charset="-34"/>
                <a:cs typeface="DilleniaUPC" panose="02020603050405020304" pitchFamily="18" charset="-34"/>
              </a:rPr>
              <a:t>Präsident</a:t>
            </a:r>
            <a:r>
              <a:rPr lang="en-US" sz="3100" dirty="0">
                <a:latin typeface="DilleniaUPC" panose="02020603050405020304" pitchFamily="18" charset="-34"/>
                <a:cs typeface="DilleniaUPC" panose="02020603050405020304" pitchFamily="18" charset="-34"/>
              </a:rPr>
              <a:t> (</a:t>
            </a:r>
            <a:r>
              <a:rPr lang="en-US" sz="3100" b="1" dirty="0">
                <a:latin typeface="DilleniaUPC" panose="02020603050405020304" pitchFamily="18" charset="-34"/>
                <a:cs typeface="DilleniaUPC" panose="02020603050405020304" pitchFamily="18" charset="-34"/>
              </a:rPr>
              <a:t>Ursula von </a:t>
            </a:r>
            <a:r>
              <a:rPr lang="en-US" sz="3100" b="1" dirty="0" err="1">
                <a:latin typeface="DilleniaUPC" panose="02020603050405020304" pitchFamily="18" charset="-34"/>
                <a:cs typeface="DilleniaUPC" panose="02020603050405020304" pitchFamily="18" charset="-34"/>
              </a:rPr>
              <a:t>der</a:t>
            </a:r>
            <a:r>
              <a:rPr lang="en-US" sz="3100" b="1" dirty="0">
                <a:latin typeface="DilleniaUPC" panose="02020603050405020304" pitchFamily="18" charset="-34"/>
                <a:cs typeface="DilleniaUPC" panose="02020603050405020304" pitchFamily="18" charset="-34"/>
              </a:rPr>
              <a:t> </a:t>
            </a:r>
            <a:r>
              <a:rPr lang="en-US" sz="3100" b="1" dirty="0" err="1">
                <a:latin typeface="DilleniaUPC" panose="02020603050405020304" pitchFamily="18" charset="-34"/>
                <a:cs typeface="DilleniaUPC" panose="02020603050405020304" pitchFamily="18" charset="-34"/>
              </a:rPr>
              <a:t>Leyen</a:t>
            </a:r>
            <a:r>
              <a:rPr lang="en-US" sz="3100" dirty="0">
                <a:latin typeface="DilleniaUPC" panose="02020603050405020304" pitchFamily="18" charset="-34"/>
                <a:cs typeface="DilleniaUPC" panose="02020603050405020304" pitchFamily="18" charset="-34"/>
              </a:rPr>
              <a:t>) </a:t>
            </a:r>
            <a:r>
              <a:rPr lang="en-US" sz="3100" dirty="0" err="1">
                <a:latin typeface="DilleniaUPC" panose="02020603050405020304" pitchFamily="18" charset="-34"/>
                <a:cs typeface="DilleniaUPC" panose="02020603050405020304" pitchFamily="18" charset="-34"/>
              </a:rPr>
              <a:t>sowie</a:t>
            </a:r>
            <a:r>
              <a:rPr lang="en-US" sz="3100" dirty="0">
                <a:latin typeface="DilleniaUPC" panose="02020603050405020304" pitchFamily="18" charset="-34"/>
                <a:cs typeface="DilleniaUPC" panose="02020603050405020304" pitchFamily="18" charset="-34"/>
              </a:rPr>
              <a:t> </a:t>
            </a:r>
            <a:r>
              <a:rPr lang="en-US" sz="3100" dirty="0" err="1">
                <a:latin typeface="DilleniaUPC" panose="02020603050405020304" pitchFamily="18" charset="-34"/>
                <a:cs typeface="DilleniaUPC" panose="02020603050405020304" pitchFamily="18" charset="-34"/>
              </a:rPr>
              <a:t>der</a:t>
            </a:r>
            <a:r>
              <a:rPr lang="en-US" sz="3100" dirty="0">
                <a:latin typeface="DilleniaUPC" panose="02020603050405020304" pitchFamily="18" charset="-34"/>
                <a:cs typeface="DilleniaUPC" panose="02020603050405020304" pitchFamily="18" charset="-34"/>
              </a:rPr>
              <a:t> </a:t>
            </a:r>
            <a:r>
              <a:rPr lang="en-US" sz="3100" dirty="0" err="1">
                <a:latin typeface="DilleniaUPC" panose="02020603050405020304" pitchFamily="18" charset="-34"/>
                <a:cs typeface="DilleniaUPC" panose="02020603050405020304" pitchFamily="18" charset="-34"/>
              </a:rPr>
              <a:t>Vizepräsident</a:t>
            </a:r>
            <a:endParaRPr lang="en-US" sz="3100" dirty="0">
              <a:latin typeface="DilleniaUPC" panose="02020603050405020304" pitchFamily="18" charset="-34"/>
              <a:cs typeface="DilleniaUPC" panose="02020603050405020304" pitchFamily="18" charset="-34"/>
            </a:endParaRPr>
          </a:p>
        </p:txBody>
      </p:sp>
    </p:spTree>
    <p:extLst>
      <p:ext uri="{BB962C8B-B14F-4D97-AF65-F5344CB8AC3E}">
        <p14:creationId xmlns:p14="http://schemas.microsoft.com/office/powerpoint/2010/main" val="23581675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561AD0F-2B15-4989-ABCB-25A120A18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5707F116-8EC0-4822-9067-186AC8C96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38684" y="1316432"/>
            <a:ext cx="4225136" cy="42251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4" name="Freeform: Shape 43">
            <a:extLst>
              <a:ext uri="{FF2B5EF4-FFF2-40B4-BE49-F238E27FC236}">
                <a16:creationId xmlns:a16="http://schemas.microsoft.com/office/drawing/2014/main" id="{B1ECBAC9-8FF8-4D44-BD49-6B81C3816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365253" y="-514542"/>
            <a:ext cx="2039436" cy="1444373"/>
          </a:xfrm>
          <a:custGeom>
            <a:avLst/>
            <a:gdLst>
              <a:gd name="connsiteX0" fmla="*/ 0 w 2495927"/>
              <a:gd name="connsiteY0" fmla="*/ 1767670 h 1767670"/>
              <a:gd name="connsiteX1" fmla="*/ 1767670 w 2495927"/>
              <a:gd name="connsiteY1" fmla="*/ 0 h 1767670"/>
              <a:gd name="connsiteX2" fmla="*/ 2495927 w 2495927"/>
              <a:gd name="connsiteY2" fmla="*/ 728256 h 1767670"/>
              <a:gd name="connsiteX3" fmla="*/ 2495927 w 2495927"/>
              <a:gd name="connsiteY3" fmla="*/ 1767670 h 1767670"/>
            </a:gdLst>
            <a:ahLst/>
            <a:cxnLst>
              <a:cxn ang="0">
                <a:pos x="connsiteX0" y="connsiteY0"/>
              </a:cxn>
              <a:cxn ang="0">
                <a:pos x="connsiteX1" y="connsiteY1"/>
              </a:cxn>
              <a:cxn ang="0">
                <a:pos x="connsiteX2" y="connsiteY2"/>
              </a:cxn>
              <a:cxn ang="0">
                <a:pos x="connsiteX3" y="connsiteY3"/>
              </a:cxn>
            </a:cxnLst>
            <a:rect l="l" t="t" r="r" b="b"/>
            <a:pathLst>
              <a:path w="2495927" h="1767670">
                <a:moveTo>
                  <a:pt x="0" y="1767670"/>
                </a:moveTo>
                <a:lnTo>
                  <a:pt x="1767670" y="0"/>
                </a:lnTo>
                <a:lnTo>
                  <a:pt x="2495927" y="728256"/>
                </a:lnTo>
                <a:lnTo>
                  <a:pt x="2495927" y="176767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530F234A-713C-4B90-B43E-8F10C8B67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82779" y="539055"/>
            <a:ext cx="745834" cy="74583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028836FF-97B4-4EE9-AF5D-39FF0F5AC8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112657" y="1748175"/>
            <a:ext cx="933492" cy="93349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52329D9A-3D48-4B69-939D-2A480F147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430613" y="5023033"/>
            <a:ext cx="856138" cy="856138"/>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2D5CC4CB-7B78-480A-A0AE-A8A35C08E1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901313" y="5596021"/>
            <a:ext cx="381459" cy="381459"/>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DC580C66-5435-4F00-873E-679D3D5049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257893" y="5848285"/>
            <a:ext cx="714978" cy="71497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Isosceles Triangle 55">
            <a:extLst>
              <a:ext uri="{FF2B5EF4-FFF2-40B4-BE49-F238E27FC236}">
                <a16:creationId xmlns:a16="http://schemas.microsoft.com/office/drawing/2014/main" id="{B4AFD177-1A38-4FAE-87D4-840AE22C86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9033" y="5474491"/>
            <a:ext cx="2767017" cy="1383509"/>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655520DF-BCFA-4422-B5D9-A5A1FABAD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563919" y="753376"/>
            <a:ext cx="5353835" cy="5353835"/>
          </a:xfrm>
          <a:custGeom>
            <a:avLst/>
            <a:gdLst>
              <a:gd name="connsiteX0" fmla="*/ 690507 w 5353835"/>
              <a:gd name="connsiteY0" fmla="*/ 5273742 h 5353835"/>
              <a:gd name="connsiteX1" fmla="*/ 4938299 w 5353835"/>
              <a:gd name="connsiteY1" fmla="*/ 5273742 h 5353835"/>
              <a:gd name="connsiteX2" fmla="*/ 4858206 w 5353835"/>
              <a:gd name="connsiteY2" fmla="*/ 5353835 h 5353835"/>
              <a:gd name="connsiteX3" fmla="*/ 770600 w 5353835"/>
              <a:gd name="connsiteY3" fmla="*/ 5353835 h 5353835"/>
              <a:gd name="connsiteX4" fmla="*/ 433255 w 5353835"/>
              <a:gd name="connsiteY4" fmla="*/ 80093 h 5353835"/>
              <a:gd name="connsiteX5" fmla="*/ 513348 w 5353835"/>
              <a:gd name="connsiteY5" fmla="*/ 0 h 5353835"/>
              <a:gd name="connsiteX6" fmla="*/ 5353835 w 5353835"/>
              <a:gd name="connsiteY6" fmla="*/ 0 h 5353835"/>
              <a:gd name="connsiteX7" fmla="*/ 5353835 w 5353835"/>
              <a:gd name="connsiteY7" fmla="*/ 4858206 h 5353835"/>
              <a:gd name="connsiteX8" fmla="*/ 5273742 w 5353835"/>
              <a:gd name="connsiteY8" fmla="*/ 4938299 h 5353835"/>
              <a:gd name="connsiteX9" fmla="*/ 5273742 w 5353835"/>
              <a:gd name="connsiteY9" fmla="*/ 80093 h 5353835"/>
              <a:gd name="connsiteX10" fmla="*/ 0 w 5353835"/>
              <a:gd name="connsiteY10" fmla="*/ 513348 h 5353835"/>
              <a:gd name="connsiteX11" fmla="*/ 80093 w 5353835"/>
              <a:gd name="connsiteY11" fmla="*/ 433255 h 5353835"/>
              <a:gd name="connsiteX12" fmla="*/ 80093 w 5353835"/>
              <a:gd name="connsiteY12" fmla="*/ 4663328 h 5353835"/>
              <a:gd name="connsiteX13" fmla="*/ 0 w 5353835"/>
              <a:gd name="connsiteY13" fmla="*/ 4583235 h 535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53835" h="5353835">
                <a:moveTo>
                  <a:pt x="690507" y="5273742"/>
                </a:moveTo>
                <a:lnTo>
                  <a:pt x="4938299" y="5273742"/>
                </a:lnTo>
                <a:lnTo>
                  <a:pt x="4858206" y="5353835"/>
                </a:lnTo>
                <a:lnTo>
                  <a:pt x="770600" y="5353835"/>
                </a:lnTo>
                <a:close/>
                <a:moveTo>
                  <a:pt x="433255" y="80093"/>
                </a:moveTo>
                <a:lnTo>
                  <a:pt x="513348" y="0"/>
                </a:lnTo>
                <a:lnTo>
                  <a:pt x="5353835" y="0"/>
                </a:lnTo>
                <a:lnTo>
                  <a:pt x="5353835" y="4858206"/>
                </a:lnTo>
                <a:lnTo>
                  <a:pt x="5273742" y="4938299"/>
                </a:lnTo>
                <a:lnTo>
                  <a:pt x="5273742" y="80093"/>
                </a:lnTo>
                <a:close/>
                <a:moveTo>
                  <a:pt x="0" y="513348"/>
                </a:moveTo>
                <a:lnTo>
                  <a:pt x="80093" y="433255"/>
                </a:lnTo>
                <a:lnTo>
                  <a:pt x="80093" y="4663328"/>
                </a:lnTo>
                <a:lnTo>
                  <a:pt x="0" y="45832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itel 1">
            <a:extLst>
              <a:ext uri="{FF2B5EF4-FFF2-40B4-BE49-F238E27FC236}">
                <a16:creationId xmlns:a16="http://schemas.microsoft.com/office/drawing/2014/main" id="{7C46B0A7-9E81-A472-BF77-BC33740DDF60}"/>
              </a:ext>
            </a:extLst>
          </p:cNvPr>
          <p:cNvSpPr>
            <a:spLocks noGrp="1"/>
          </p:cNvSpPr>
          <p:nvPr>
            <p:ph type="title"/>
          </p:nvPr>
        </p:nvSpPr>
        <p:spPr>
          <a:xfrm>
            <a:off x="1116701" y="2452526"/>
            <a:ext cx="4248318" cy="1952947"/>
          </a:xfrm>
          <a:noFill/>
        </p:spPr>
        <p:txBody>
          <a:bodyPr vert="horz" lIns="91440" tIns="45720" rIns="91440" bIns="45720" rtlCol="0" anchor="ctr">
            <a:normAutofit/>
          </a:bodyPr>
          <a:lstStyle/>
          <a:p>
            <a:pPr algn="ctr"/>
            <a:r>
              <a:rPr lang="en-US" sz="3900" b="1" kern="120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mj-lt"/>
                <a:ea typeface="+mj-ea"/>
                <a:cs typeface="+mj-cs"/>
              </a:rPr>
              <a:t>Was </a:t>
            </a:r>
            <a:r>
              <a:rPr lang="en-US" sz="3900" b="1" kern="120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mj-lt"/>
                <a:ea typeface="+mj-ea"/>
                <a:cs typeface="+mj-cs"/>
              </a:rPr>
              <a:t>sind</a:t>
            </a:r>
            <a:r>
              <a:rPr lang="en-US" sz="3900" b="1" kern="120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mj-lt"/>
                <a:ea typeface="+mj-ea"/>
                <a:cs typeface="+mj-cs"/>
              </a:rPr>
              <a:t> die </a:t>
            </a:r>
            <a:r>
              <a:rPr lang="en-US" sz="3900" b="1" kern="120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mj-lt"/>
                <a:ea typeface="+mj-ea"/>
                <a:cs typeface="+mj-cs"/>
              </a:rPr>
              <a:t>Drei</a:t>
            </a:r>
            <a:r>
              <a:rPr lang="en-US" sz="3900" b="1" kern="120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mj-lt"/>
                <a:ea typeface="+mj-ea"/>
                <a:cs typeface="+mj-cs"/>
              </a:rPr>
              <a:t> </a:t>
            </a:r>
            <a:r>
              <a:rPr lang="en-US" sz="3900" b="1" kern="120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mj-lt"/>
                <a:ea typeface="+mj-ea"/>
                <a:cs typeface="+mj-cs"/>
              </a:rPr>
              <a:t>Säulen</a:t>
            </a:r>
            <a:r>
              <a:rPr lang="en-US" sz="3900" b="1" kern="120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mj-lt"/>
                <a:ea typeface="+mj-ea"/>
                <a:cs typeface="+mj-cs"/>
              </a:rPr>
              <a:t> </a:t>
            </a:r>
            <a:r>
              <a:rPr lang="en-US" sz="3900" b="1" kern="120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mj-lt"/>
                <a:ea typeface="+mj-ea"/>
                <a:cs typeface="+mj-cs"/>
              </a:rPr>
              <a:t>der</a:t>
            </a:r>
            <a:r>
              <a:rPr lang="en-US" sz="3900" b="1" kern="120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mj-lt"/>
                <a:ea typeface="+mj-ea"/>
                <a:cs typeface="+mj-cs"/>
              </a:rPr>
              <a:t> EU?</a:t>
            </a:r>
            <a:endParaRPr lang="en-US" sz="3900" kern="1200" dirty="0">
              <a:solidFill>
                <a:srgbClr val="080808"/>
              </a:solidFill>
              <a:latin typeface="+mj-lt"/>
              <a:ea typeface="+mj-ea"/>
              <a:cs typeface="+mj-cs"/>
            </a:endParaRPr>
          </a:p>
        </p:txBody>
      </p:sp>
    </p:spTree>
    <p:extLst>
      <p:ext uri="{BB962C8B-B14F-4D97-AF65-F5344CB8AC3E}">
        <p14:creationId xmlns:p14="http://schemas.microsoft.com/office/powerpoint/2010/main" val="200420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FA63D722-B388-C8AC-4F51-11BB59FA6AEC}"/>
              </a:ext>
            </a:extLst>
          </p:cNvPr>
          <p:cNvSpPr>
            <a:spLocks noGrp="1"/>
          </p:cNvSpPr>
          <p:nvPr>
            <p:ph type="title"/>
          </p:nvPr>
        </p:nvSpPr>
        <p:spPr>
          <a:xfrm>
            <a:off x="553980" y="2798837"/>
            <a:ext cx="3962061" cy="1730829"/>
          </a:xfrm>
        </p:spPr>
        <p:txBody>
          <a:bodyPr anchor="t">
            <a:noAutofit/>
          </a:bodyPr>
          <a:lstStyle/>
          <a:p>
            <a:r>
              <a:rPr lang="de-DE" sz="4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Was ist die Europäische Union (EU) ?</a:t>
            </a:r>
            <a:endParaRPr lang="de-DE" sz="4000" b="1" dirty="0"/>
          </a:p>
        </p:txBody>
      </p:sp>
      <p:sp>
        <p:nvSpPr>
          <p:cNvPr id="10"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nhaltsplatzhalter 2">
            <a:extLst>
              <a:ext uri="{FF2B5EF4-FFF2-40B4-BE49-F238E27FC236}">
                <a16:creationId xmlns:a16="http://schemas.microsoft.com/office/drawing/2014/main" id="{F5F72426-A3B2-D77F-4DAA-8E511726FE89}"/>
              </a:ext>
            </a:extLst>
          </p:cNvPr>
          <p:cNvSpPr>
            <a:spLocks noGrp="1"/>
          </p:cNvSpPr>
          <p:nvPr>
            <p:ph idx="1"/>
          </p:nvPr>
        </p:nvSpPr>
        <p:spPr>
          <a:xfrm>
            <a:off x="5070020" y="1698170"/>
            <a:ext cx="6478513" cy="4516361"/>
          </a:xfrm>
        </p:spPr>
        <p:txBody>
          <a:bodyPr>
            <a:normAutofit/>
          </a:bodyPr>
          <a:lstStyle/>
          <a:p>
            <a:r>
              <a:rPr lang="de-DE" sz="3500" b="1" dirty="0">
                <a:latin typeface="DilleniaUPC" panose="020B0604020202020204" pitchFamily="34" charset="0"/>
                <a:cs typeface="DilleniaUPC" panose="020B0604020202020204" pitchFamily="34" charset="0"/>
              </a:rPr>
              <a:t>27</a:t>
            </a:r>
            <a:r>
              <a:rPr lang="de-DE" sz="3500" dirty="0">
                <a:latin typeface="DilleniaUPC" panose="020B0604020202020204" pitchFamily="34" charset="0"/>
                <a:cs typeface="DilleniaUPC" panose="020B0604020202020204" pitchFamily="34" charset="0"/>
              </a:rPr>
              <a:t> Mitgliedstaaten</a:t>
            </a:r>
          </a:p>
          <a:p>
            <a:r>
              <a:rPr lang="de-DE" sz="3500" dirty="0">
                <a:latin typeface="DilleniaUPC" panose="020B0604020202020204" pitchFamily="34" charset="0"/>
                <a:cs typeface="DilleniaUPC" panose="020B0604020202020204" pitchFamily="34" charset="0"/>
              </a:rPr>
              <a:t>Über </a:t>
            </a:r>
            <a:r>
              <a:rPr lang="de-DE" sz="3500" b="1" dirty="0">
                <a:latin typeface="DilleniaUPC" panose="020B0604020202020204" pitchFamily="34" charset="0"/>
                <a:cs typeface="DilleniaUPC" panose="020B0604020202020204" pitchFamily="34" charset="0"/>
              </a:rPr>
              <a:t>500 Mio.</a:t>
            </a:r>
            <a:r>
              <a:rPr lang="de-DE" sz="3500" dirty="0">
                <a:latin typeface="DilleniaUPC" panose="020B0604020202020204" pitchFamily="34" charset="0"/>
                <a:cs typeface="DilleniaUPC" panose="020B0604020202020204" pitchFamily="34" charset="0"/>
              </a:rPr>
              <a:t> Einwohner </a:t>
            </a:r>
          </a:p>
          <a:p>
            <a:r>
              <a:rPr lang="de-DE" sz="3500" dirty="0">
                <a:latin typeface="DilleniaUPC" panose="020B0604020202020204" pitchFamily="34" charset="0"/>
                <a:cs typeface="DilleniaUPC" panose="020B0604020202020204" pitchFamily="34" charset="0"/>
              </a:rPr>
              <a:t>Hauptniederlassung: Brüssel</a:t>
            </a:r>
          </a:p>
          <a:p>
            <a:r>
              <a:rPr lang="de-DE" sz="3500" dirty="0">
                <a:latin typeface="DilleniaUPC" panose="020B0604020202020204" pitchFamily="34" charset="0"/>
                <a:cs typeface="DilleniaUPC" panose="020B0604020202020204" pitchFamily="34" charset="0"/>
              </a:rPr>
              <a:t>Derzeitige EU-Beitrittskandidaten: Albanien, Bosnien, Herzegowina, Kosovo, </a:t>
            </a:r>
            <a:r>
              <a:rPr lang="de-DE" sz="3500" dirty="0" err="1">
                <a:latin typeface="DilleniaUPC" panose="020B0604020202020204" pitchFamily="34" charset="0"/>
                <a:cs typeface="DilleniaUPC" panose="020B0604020202020204" pitchFamily="34" charset="0"/>
              </a:rPr>
              <a:t>Nordmazedonien</a:t>
            </a:r>
            <a:r>
              <a:rPr lang="de-DE" sz="3500" dirty="0">
                <a:latin typeface="DilleniaUPC" panose="020B0604020202020204" pitchFamily="34" charset="0"/>
                <a:cs typeface="DilleniaUPC" panose="020B0604020202020204" pitchFamily="34" charset="0"/>
              </a:rPr>
              <a:t>, Montenegro, Serbien und Türkei</a:t>
            </a:r>
          </a:p>
        </p:txBody>
      </p:sp>
      <p:sp>
        <p:nvSpPr>
          <p:cNvPr id="18"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509926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Isosceles Triangle 21">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fik 7">
            <a:extLst>
              <a:ext uri="{FF2B5EF4-FFF2-40B4-BE49-F238E27FC236}">
                <a16:creationId xmlns:a16="http://schemas.microsoft.com/office/drawing/2014/main" id="{B2268A1B-89CD-B755-0D77-EE2494132BC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67922" y="123599"/>
            <a:ext cx="8256156" cy="6610801"/>
          </a:xfrm>
          <a:prstGeom prst="rect">
            <a:avLst/>
          </a:prstGeom>
          <a:ln>
            <a:noFill/>
          </a:ln>
        </p:spPr>
      </p:pic>
      <p:sp>
        <p:nvSpPr>
          <p:cNvPr id="24" name="Isosceles Triangle 23">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8932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B4D3D850-2041-4B7C-AED9-54DA385B1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71D5DFC5-85CD-4DB0-9549-D5AA3A1FD1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481849" y="4022486"/>
            <a:ext cx="3655570" cy="2646427"/>
          </a:xfrm>
          <a:custGeom>
            <a:avLst/>
            <a:gdLst>
              <a:gd name="connsiteX0" fmla="*/ 0 w 2736866"/>
              <a:gd name="connsiteY0" fmla="*/ 0 h 1981337"/>
              <a:gd name="connsiteX1" fmla="*/ 2736866 w 2736866"/>
              <a:gd name="connsiteY1" fmla="*/ 0 h 1981337"/>
              <a:gd name="connsiteX2" fmla="*/ 2736866 w 2736866"/>
              <a:gd name="connsiteY2" fmla="*/ 1225808 h 1981337"/>
              <a:gd name="connsiteX3" fmla="*/ 1981337 w 2736866"/>
              <a:gd name="connsiteY3" fmla="*/ 1981337 h 1981337"/>
            </a:gdLst>
            <a:ahLst/>
            <a:cxnLst>
              <a:cxn ang="0">
                <a:pos x="connsiteX0" y="connsiteY0"/>
              </a:cxn>
              <a:cxn ang="0">
                <a:pos x="connsiteX1" y="connsiteY1"/>
              </a:cxn>
              <a:cxn ang="0">
                <a:pos x="connsiteX2" y="connsiteY2"/>
              </a:cxn>
              <a:cxn ang="0">
                <a:pos x="connsiteX3" y="connsiteY3"/>
              </a:cxn>
            </a:cxnLst>
            <a:rect l="l" t="t" r="r" b="b"/>
            <a:pathLst>
              <a:path w="2736866" h="1981337">
                <a:moveTo>
                  <a:pt x="0" y="0"/>
                </a:moveTo>
                <a:lnTo>
                  <a:pt x="2736866" y="0"/>
                </a:lnTo>
                <a:lnTo>
                  <a:pt x="2736866" y="1225808"/>
                </a:lnTo>
                <a:lnTo>
                  <a:pt x="1981337" y="1981337"/>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19F2DF91-4956-4FED-AAF9-98B74CFED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91197" y="4070586"/>
            <a:ext cx="4070846" cy="4070846"/>
          </a:xfrm>
          <a:custGeom>
            <a:avLst/>
            <a:gdLst>
              <a:gd name="connsiteX0" fmla="*/ 0 w 4070846"/>
              <a:gd name="connsiteY0" fmla="*/ 0 h 4070846"/>
              <a:gd name="connsiteX1" fmla="*/ 4070846 w 4070846"/>
              <a:gd name="connsiteY1" fmla="*/ 0 h 4070846"/>
              <a:gd name="connsiteX2" fmla="*/ 4070846 w 4070846"/>
              <a:gd name="connsiteY2" fmla="*/ 1063476 h 4070846"/>
              <a:gd name="connsiteX3" fmla="*/ 1063476 w 4070846"/>
              <a:gd name="connsiteY3" fmla="*/ 4070846 h 4070846"/>
              <a:gd name="connsiteX4" fmla="*/ 0 w 4070846"/>
              <a:gd name="connsiteY4" fmla="*/ 4070846 h 4070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0846" h="4070846">
                <a:moveTo>
                  <a:pt x="0" y="0"/>
                </a:moveTo>
                <a:lnTo>
                  <a:pt x="4070846" y="0"/>
                </a:lnTo>
                <a:lnTo>
                  <a:pt x="4070846" y="1063476"/>
                </a:lnTo>
                <a:lnTo>
                  <a:pt x="1063476" y="4070846"/>
                </a:lnTo>
                <a:lnTo>
                  <a:pt x="0" y="4070846"/>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016AD2F9-C054-4FE3-A688-B43C21C538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933928" y="1372793"/>
            <a:ext cx="6135300" cy="5537781"/>
          </a:xfrm>
          <a:custGeom>
            <a:avLst/>
            <a:gdLst>
              <a:gd name="connsiteX0" fmla="*/ 0 w 6135300"/>
              <a:gd name="connsiteY0" fmla="*/ 0 h 5537781"/>
              <a:gd name="connsiteX1" fmla="*/ 6135300 w 6135300"/>
              <a:gd name="connsiteY1" fmla="*/ 0 h 5537781"/>
              <a:gd name="connsiteX2" fmla="*/ 6135300 w 6135300"/>
              <a:gd name="connsiteY2" fmla="*/ 3548931 h 5537781"/>
              <a:gd name="connsiteX3" fmla="*/ 4146451 w 6135300"/>
              <a:gd name="connsiteY3" fmla="*/ 5537781 h 5537781"/>
              <a:gd name="connsiteX4" fmla="*/ 0 w 6135300"/>
              <a:gd name="connsiteY4" fmla="*/ 1391331 h 5537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5300" h="5537781">
                <a:moveTo>
                  <a:pt x="0" y="0"/>
                </a:moveTo>
                <a:lnTo>
                  <a:pt x="6135300" y="0"/>
                </a:lnTo>
                <a:lnTo>
                  <a:pt x="6135300" y="3548931"/>
                </a:lnTo>
                <a:lnTo>
                  <a:pt x="4146451" y="5537781"/>
                </a:lnTo>
                <a:lnTo>
                  <a:pt x="0" y="1391331"/>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B497CCB5-5FC2-473C-AFCC-2430CEF1DF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409915" y="1742916"/>
            <a:ext cx="3372170" cy="3372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06D203FA-9405-4E71-9D22-0D9ED95C7A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1683736" y="1587573"/>
            <a:ext cx="1073226" cy="10732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3C5A023F-D42B-416E-9B7C-ED7627B8CF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8948" y="-1"/>
            <a:ext cx="5757046" cy="2878523"/>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fik 3">
            <a:extLst>
              <a:ext uri="{FF2B5EF4-FFF2-40B4-BE49-F238E27FC236}">
                <a16:creationId xmlns:a16="http://schemas.microsoft.com/office/drawing/2014/main" id="{D32EA2B3-FED7-57E0-19F0-49C56EE661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5314" y="575491"/>
            <a:ext cx="3244954" cy="2045587"/>
          </a:xfrm>
          <a:prstGeom prst="rect">
            <a:avLst/>
          </a:prstGeom>
        </p:spPr>
      </p:pic>
      <p:pic>
        <p:nvPicPr>
          <p:cNvPr id="4" name="Grafik 4">
            <a:extLst>
              <a:ext uri="{FF2B5EF4-FFF2-40B4-BE49-F238E27FC236}">
                <a16:creationId xmlns:a16="http://schemas.microsoft.com/office/drawing/2014/main" id="{34213F01-D72A-5CDF-1A99-B040ACDCA1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731" y="4122453"/>
            <a:ext cx="3189139" cy="2296179"/>
          </a:xfrm>
          <a:prstGeom prst="rect">
            <a:avLst/>
          </a:prstGeom>
        </p:spPr>
      </p:pic>
      <p:sp>
        <p:nvSpPr>
          <p:cNvPr id="41" name="Frame 40">
            <a:extLst>
              <a:ext uri="{FF2B5EF4-FFF2-40B4-BE49-F238E27FC236}">
                <a16:creationId xmlns:a16="http://schemas.microsoft.com/office/drawing/2014/main" id="{D86ED005-A263-420F-9447-E00E3BF605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971277" y="1304278"/>
            <a:ext cx="4249446" cy="4249444"/>
          </a:xfrm>
          <a:prstGeom prst="frame">
            <a:avLst>
              <a:gd name="adj1" fmla="val 1195"/>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el 1">
            <a:extLst>
              <a:ext uri="{FF2B5EF4-FFF2-40B4-BE49-F238E27FC236}">
                <a16:creationId xmlns:a16="http://schemas.microsoft.com/office/drawing/2014/main" id="{7B9BA6CC-5C76-BD47-4BCD-994F92D7F814}"/>
              </a:ext>
            </a:extLst>
          </p:cNvPr>
          <p:cNvSpPr>
            <a:spLocks noGrp="1"/>
          </p:cNvSpPr>
          <p:nvPr>
            <p:ph type="title"/>
          </p:nvPr>
        </p:nvSpPr>
        <p:spPr>
          <a:xfrm>
            <a:off x="4286858" y="2761554"/>
            <a:ext cx="3618284" cy="1345720"/>
          </a:xfrm>
          <a:noFill/>
        </p:spPr>
        <p:txBody>
          <a:bodyPr vert="horz" lIns="91440" tIns="45720" rIns="91440" bIns="45720" rtlCol="0" anchor="ctr">
            <a:noAutofit/>
          </a:bodyPr>
          <a:lstStyle/>
          <a:p>
            <a:pPr algn="ctr"/>
            <a:r>
              <a:rPr lang="en-US" sz="32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Der </a:t>
            </a:r>
            <a:r>
              <a:rPr lang="en-US" sz="32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Europäische</a:t>
            </a:r>
            <a:r>
              <a:rPr lang="en-US" sz="32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a:t>
            </a:r>
            <a:r>
              <a:rPr lang="en-US" sz="32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Wirtschafts</a:t>
            </a:r>
            <a:r>
              <a:rPr lang="en-US" sz="32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und </a:t>
            </a:r>
            <a:r>
              <a:rPr lang="en-US" sz="32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Sozialausschuss</a:t>
            </a:r>
            <a:r>
              <a:rPr lang="en-US" sz="32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a:t>
            </a:r>
            <a:endParaRPr lang="en-US" sz="3200" dirty="0">
              <a:solidFill>
                <a:srgbClr val="080808"/>
              </a:solidFill>
            </a:endParaRPr>
          </a:p>
        </p:txBody>
      </p:sp>
    </p:spTree>
    <p:extLst>
      <p:ext uri="{BB962C8B-B14F-4D97-AF65-F5344CB8AC3E}">
        <p14:creationId xmlns:p14="http://schemas.microsoft.com/office/powerpoint/2010/main" val="1772462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2FB12AE-71D1-47FD-9AC3-EE2C074245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A51EE25A-45C2-B4BF-1DA1-00A89162156B}"/>
              </a:ext>
            </a:extLst>
          </p:cNvPr>
          <p:cNvSpPr>
            <a:spLocks noGrp="1"/>
          </p:cNvSpPr>
          <p:nvPr>
            <p:ph type="title"/>
          </p:nvPr>
        </p:nvSpPr>
        <p:spPr>
          <a:xfrm>
            <a:off x="643468" y="621792"/>
            <a:ext cx="4989890" cy="5413248"/>
          </a:xfrm>
        </p:spPr>
        <p:txBody>
          <a:bodyPr>
            <a:normAutofit/>
          </a:bodyPr>
          <a:lstStyle/>
          <a:p>
            <a:r>
              <a:rPr lang="de-DE" sz="5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Was ist der EWSA?</a:t>
            </a:r>
            <a:endParaRPr lang="de-DE" sz="5000" dirty="0"/>
          </a:p>
        </p:txBody>
      </p:sp>
      <p:sp>
        <p:nvSpPr>
          <p:cNvPr id="10" name="Freeform: Shape 9">
            <a:extLst>
              <a:ext uri="{FF2B5EF4-FFF2-40B4-BE49-F238E27FC236}">
                <a16:creationId xmlns:a16="http://schemas.microsoft.com/office/drawing/2014/main" id="{64853C7E-3CBA-4464-865F-6044D94B1B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38487" y="2994212"/>
            <a:ext cx="1345385" cy="668410"/>
          </a:xfrm>
          <a:custGeom>
            <a:avLst/>
            <a:gdLst>
              <a:gd name="connsiteX0" fmla="*/ 0 w 1345385"/>
              <a:gd name="connsiteY0" fmla="*/ 668410 h 668410"/>
              <a:gd name="connsiteX1" fmla="*/ 672692 w 1345385"/>
              <a:gd name="connsiteY1" fmla="*/ 0 h 668410"/>
              <a:gd name="connsiteX2" fmla="*/ 1345385 w 1345385"/>
              <a:gd name="connsiteY2" fmla="*/ 668410 h 668410"/>
            </a:gdLst>
            <a:ahLst/>
            <a:cxnLst>
              <a:cxn ang="0">
                <a:pos x="connsiteX0" y="connsiteY0"/>
              </a:cxn>
              <a:cxn ang="0">
                <a:pos x="connsiteX1" y="connsiteY1"/>
              </a:cxn>
              <a:cxn ang="0">
                <a:pos x="connsiteX2" y="connsiteY2"/>
              </a:cxn>
            </a:cxnLst>
            <a:rect l="l" t="t" r="r" b="b"/>
            <a:pathLst>
              <a:path w="1345385" h="668410">
                <a:moveTo>
                  <a:pt x="0" y="668410"/>
                </a:moveTo>
                <a:lnTo>
                  <a:pt x="672692" y="0"/>
                </a:lnTo>
                <a:lnTo>
                  <a:pt x="1345385" y="668410"/>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ectangle 11">
            <a:extLst>
              <a:ext uri="{FF2B5EF4-FFF2-40B4-BE49-F238E27FC236}">
                <a16:creationId xmlns:a16="http://schemas.microsoft.com/office/drawing/2014/main" id="{55EFEC59-B929-4851-9DEF-9106F27979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3480" y="2760304"/>
            <a:ext cx="418137" cy="41813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C132392-D5FF-4588-8FA1-5BAD77BF64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508836" y="4124955"/>
            <a:ext cx="635336" cy="63533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7EAC045-695C-4E73-9B7C-AFD6FB22D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36522" y="4621062"/>
            <a:ext cx="224347" cy="22434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404A7A3A-BEAE-4BC6-A163-5D0E5F8C46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10175676" y="5597890"/>
            <a:ext cx="2982940" cy="1481975"/>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2ED3B7D-405D-4DFA-8608-B6DE74671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46240" y="5280494"/>
            <a:ext cx="841505" cy="84150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nhaltsplatzhalter 2">
            <a:extLst>
              <a:ext uri="{FF2B5EF4-FFF2-40B4-BE49-F238E27FC236}">
                <a16:creationId xmlns:a16="http://schemas.microsoft.com/office/drawing/2014/main" id="{D99CD463-54A4-A8B4-208C-C493A1FCC8D5}"/>
              </a:ext>
            </a:extLst>
          </p:cNvPr>
          <p:cNvSpPr>
            <a:spLocks noGrp="1"/>
          </p:cNvSpPr>
          <p:nvPr>
            <p:ph idx="1"/>
          </p:nvPr>
        </p:nvSpPr>
        <p:spPr>
          <a:xfrm>
            <a:off x="6096000" y="643466"/>
            <a:ext cx="5452532" cy="5571065"/>
          </a:xfrm>
          <a:noFill/>
        </p:spPr>
        <p:txBody>
          <a:bodyPr anchor="ctr">
            <a:normAutofit/>
          </a:bodyPr>
          <a:lstStyle/>
          <a:p>
            <a:r>
              <a:rPr lang="de-DE" sz="3100" dirty="0">
                <a:latin typeface="DilleniaUPC" panose="02020603050405020304" pitchFamily="18" charset="-34"/>
                <a:cs typeface="DilleniaUPC" panose="02020603050405020304" pitchFamily="18" charset="-34"/>
              </a:rPr>
              <a:t>Eine durch die Römischen Verträgen von 1957 errichtete beratende Einrichtung</a:t>
            </a:r>
          </a:p>
          <a:p>
            <a:r>
              <a:rPr lang="de-DE" sz="3100" b="1" dirty="0">
                <a:latin typeface="DilleniaUPC" panose="02020603050405020304" pitchFamily="18" charset="-34"/>
                <a:cs typeface="DilleniaUPC" panose="02020603050405020304" pitchFamily="18" charset="-34"/>
              </a:rPr>
              <a:t>EWSA</a:t>
            </a:r>
            <a:r>
              <a:rPr lang="de-DE" sz="3100" dirty="0">
                <a:latin typeface="DilleniaUPC" panose="02020603050405020304" pitchFamily="18" charset="-34"/>
                <a:cs typeface="DilleniaUPC" panose="02020603050405020304" pitchFamily="18" charset="-34"/>
              </a:rPr>
              <a:t> ist ein Nebenorgan</a:t>
            </a:r>
          </a:p>
          <a:p>
            <a:r>
              <a:rPr lang="de-DE" sz="3100" dirty="0">
                <a:latin typeface="DilleniaUPC" panose="02020603050405020304" pitchFamily="18" charset="-34"/>
                <a:cs typeface="DilleniaUPC" panose="02020603050405020304" pitchFamily="18" charset="-34"/>
              </a:rPr>
              <a:t>In ihm sind Arbeitgeberverbände, Gewerkschaften und andere Interessen Gruppen vertreten</a:t>
            </a:r>
          </a:p>
          <a:p>
            <a:r>
              <a:rPr lang="de-DE" sz="3100" dirty="0">
                <a:latin typeface="DilleniaUPC" panose="02020603050405020304" pitchFamily="18" charset="-34"/>
                <a:cs typeface="DilleniaUPC" panose="02020603050405020304" pitchFamily="18" charset="-34"/>
              </a:rPr>
              <a:t>Es berät die Europäische Kommission, dass Europäische Parlament und den EU Ministerrat bei </a:t>
            </a:r>
            <a:r>
              <a:rPr lang="de-DE" sz="3100" dirty="0" err="1">
                <a:latin typeface="DilleniaUPC" panose="02020603050405020304" pitchFamily="18" charset="-34"/>
                <a:cs typeface="DilleniaUPC" panose="02020603050405020304" pitchFamily="18" charset="-34"/>
              </a:rPr>
              <a:t>Gesetzesvorschlägen</a:t>
            </a:r>
            <a:endParaRPr lang="de-DE" sz="3100" dirty="0">
              <a:latin typeface="DilleniaUPC" panose="02020603050405020304" pitchFamily="18" charset="-34"/>
              <a:cs typeface="DilleniaUPC" panose="02020603050405020304" pitchFamily="18" charset="-34"/>
            </a:endParaRPr>
          </a:p>
          <a:p>
            <a:r>
              <a:rPr lang="de-DE" sz="3100" dirty="0">
                <a:latin typeface="DilleniaUPC" panose="02020603050405020304" pitchFamily="18" charset="-34"/>
                <a:cs typeface="DilleniaUPC" panose="02020603050405020304" pitchFamily="18" charset="-34"/>
              </a:rPr>
              <a:t>Es vertritt die organisierte Zivilgesellschaft </a:t>
            </a:r>
          </a:p>
        </p:txBody>
      </p:sp>
    </p:spTree>
    <p:extLst>
      <p:ext uri="{BB962C8B-B14F-4D97-AF65-F5344CB8AC3E}">
        <p14:creationId xmlns:p14="http://schemas.microsoft.com/office/powerpoint/2010/main" val="28044253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6252091E-639E-6945-974B-A2FCD1E4C2E8}"/>
              </a:ext>
            </a:extLst>
          </p:cNvPr>
          <p:cNvSpPr>
            <a:spLocks noGrp="1"/>
          </p:cNvSpPr>
          <p:nvPr>
            <p:ph type="title"/>
          </p:nvPr>
        </p:nvSpPr>
        <p:spPr>
          <a:xfrm>
            <a:off x="643467" y="321734"/>
            <a:ext cx="10905066" cy="1135737"/>
          </a:xfrm>
        </p:spPr>
        <p:txBody>
          <a:bodyPr>
            <a:normAutofit/>
          </a:bodyPr>
          <a:lstStyle/>
          <a:p>
            <a:r>
              <a:rPr lang="de-DE" sz="5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Welche Aufgaben hat der EWSA?</a:t>
            </a:r>
            <a:endParaRPr lang="de-DE" sz="5000" dirty="0"/>
          </a:p>
        </p:txBody>
      </p:sp>
      <p:sp>
        <p:nvSpPr>
          <p:cNvPr id="3" name="Inhaltsplatzhalter 2">
            <a:extLst>
              <a:ext uri="{FF2B5EF4-FFF2-40B4-BE49-F238E27FC236}">
                <a16:creationId xmlns:a16="http://schemas.microsoft.com/office/drawing/2014/main" id="{89EBA9E4-284C-FE6E-390D-CD96C9E5ABB7}"/>
              </a:ext>
            </a:extLst>
          </p:cNvPr>
          <p:cNvSpPr>
            <a:spLocks noGrp="1"/>
          </p:cNvSpPr>
          <p:nvPr>
            <p:ph idx="1"/>
          </p:nvPr>
        </p:nvSpPr>
        <p:spPr>
          <a:xfrm>
            <a:off x="643467" y="1782981"/>
            <a:ext cx="10905066" cy="4393982"/>
          </a:xfrm>
        </p:spPr>
        <p:txBody>
          <a:bodyPr>
            <a:normAutofit/>
          </a:bodyPr>
          <a:lstStyle/>
          <a:p>
            <a:r>
              <a:rPr lang="de-DE" sz="4000" dirty="0">
                <a:latin typeface="DilleniaUPC" panose="02020603050405020304" pitchFamily="18" charset="-34"/>
                <a:cs typeface="DilleniaUPC" panose="02020603050405020304" pitchFamily="18" charset="-34"/>
              </a:rPr>
              <a:t>Als Beratungsgremium für das Europäische Parlament, den Rat und die Kommission hat der </a:t>
            </a:r>
            <a:r>
              <a:rPr lang="de-DE" sz="4000" b="1" dirty="0">
                <a:latin typeface="DilleniaUPC" panose="02020603050405020304" pitchFamily="18" charset="-34"/>
                <a:cs typeface="DilleniaUPC" panose="02020603050405020304" pitchFamily="18" charset="-34"/>
              </a:rPr>
              <a:t>EWSA</a:t>
            </a:r>
            <a:r>
              <a:rPr lang="de-DE" sz="4000" dirty="0">
                <a:latin typeface="DilleniaUPC" panose="02020603050405020304" pitchFamily="18" charset="-34"/>
                <a:cs typeface="DilleniaUPC" panose="02020603050405020304" pitchFamily="18" charset="-34"/>
              </a:rPr>
              <a:t> drei Hauptaufgaben</a:t>
            </a:r>
          </a:p>
          <a:p>
            <a:r>
              <a:rPr lang="de-DE" sz="4000" dirty="0">
                <a:latin typeface="DilleniaUPC" panose="02020603050405020304" pitchFamily="18" charset="-34"/>
                <a:cs typeface="DilleniaUPC" panose="02020603050405020304" pitchFamily="18" charset="-34"/>
              </a:rPr>
              <a:t>Sicherstellen, dass die EU-Politik der tatsächlichen wirtschaftlichen, sozialen und gesellschaftlichen Lage gerechnet wird </a:t>
            </a:r>
          </a:p>
          <a:p>
            <a:r>
              <a:rPr lang="de-DE" sz="4000" dirty="0">
                <a:latin typeface="DilleniaUPC" panose="02020603050405020304" pitchFamily="18" charset="-34"/>
                <a:cs typeface="DilleniaUPC" panose="02020603050405020304" pitchFamily="18" charset="-34"/>
              </a:rPr>
              <a:t>Eine </a:t>
            </a:r>
            <a:r>
              <a:rPr lang="de-DE" sz="4000" dirty="0" err="1">
                <a:latin typeface="DilleniaUPC" panose="02020603050405020304" pitchFamily="18" charset="-34"/>
                <a:cs typeface="DilleniaUPC" panose="02020603050405020304" pitchFamily="18" charset="-34"/>
              </a:rPr>
              <a:t>partizipativere</a:t>
            </a:r>
            <a:r>
              <a:rPr lang="de-DE" sz="4000" dirty="0">
                <a:latin typeface="DilleniaUPC" panose="02020603050405020304" pitchFamily="18" charset="-34"/>
                <a:cs typeface="DilleniaUPC" panose="02020603050405020304" pitchFamily="18" charset="-34"/>
              </a:rPr>
              <a:t> EU mit mehr Bürgernähe schaffen </a:t>
            </a:r>
          </a:p>
          <a:p>
            <a:r>
              <a:rPr lang="de-DE" sz="4000" dirty="0">
                <a:latin typeface="DilleniaUPC" panose="02020603050405020304" pitchFamily="18" charset="-34"/>
                <a:cs typeface="DilleniaUPC" panose="02020603050405020304" pitchFamily="18" charset="-34"/>
              </a:rPr>
              <a:t>Weltweit die werte der EU sowie zivilgesellschaftliche Organisationen fördern.</a:t>
            </a: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7787027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BE321AC6-4B20-2161-9EA5-1A963FC2F5C0}"/>
              </a:ext>
            </a:extLst>
          </p:cNvPr>
          <p:cNvSpPr>
            <a:spLocks noGrp="1"/>
          </p:cNvSpPr>
          <p:nvPr>
            <p:ph type="title"/>
          </p:nvPr>
        </p:nvSpPr>
        <p:spPr>
          <a:xfrm>
            <a:off x="643467" y="1698171"/>
            <a:ext cx="3962061" cy="4516360"/>
          </a:xfrm>
        </p:spPr>
        <p:txBody>
          <a:bodyPr anchor="t">
            <a:normAutofit/>
          </a:bodyPr>
          <a:lstStyle/>
          <a:p>
            <a:r>
              <a:rPr lang="de-DE" sz="56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Wie ist der EWSA aufgebaut?</a:t>
            </a:r>
            <a:endParaRPr lang="de-DE" sz="5600" dirty="0"/>
          </a:p>
        </p:txBody>
      </p:sp>
      <p:sp>
        <p:nvSpPr>
          <p:cNvPr id="10"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nhaltsplatzhalter 2">
            <a:extLst>
              <a:ext uri="{FF2B5EF4-FFF2-40B4-BE49-F238E27FC236}">
                <a16:creationId xmlns:a16="http://schemas.microsoft.com/office/drawing/2014/main" id="{C79C25FF-50F1-9511-3879-36D31F8511F5}"/>
              </a:ext>
            </a:extLst>
          </p:cNvPr>
          <p:cNvSpPr>
            <a:spLocks noGrp="1"/>
          </p:cNvSpPr>
          <p:nvPr>
            <p:ph idx="1"/>
          </p:nvPr>
        </p:nvSpPr>
        <p:spPr>
          <a:xfrm>
            <a:off x="4954316" y="1250048"/>
            <a:ext cx="6478513" cy="4516361"/>
          </a:xfrm>
        </p:spPr>
        <p:txBody>
          <a:bodyPr>
            <a:noAutofit/>
          </a:bodyPr>
          <a:lstStyle/>
          <a:p>
            <a:r>
              <a:rPr lang="de-DE" sz="2600" dirty="0">
                <a:latin typeface="DilleniaUPC" panose="02020603050405020304" pitchFamily="18" charset="-34"/>
                <a:cs typeface="DilleniaUPC" panose="02020603050405020304" pitchFamily="18" charset="-34"/>
              </a:rPr>
              <a:t>Versammlung mit </a:t>
            </a:r>
            <a:r>
              <a:rPr lang="de-DE" sz="2600" b="1" dirty="0">
                <a:latin typeface="DilleniaUPC" panose="02020603050405020304" pitchFamily="18" charset="-34"/>
                <a:cs typeface="DilleniaUPC" panose="02020603050405020304" pitchFamily="18" charset="-34"/>
              </a:rPr>
              <a:t>329</a:t>
            </a:r>
            <a:r>
              <a:rPr lang="de-DE" sz="2600" dirty="0">
                <a:latin typeface="DilleniaUPC" panose="02020603050405020304" pitchFamily="18" charset="-34"/>
                <a:cs typeface="DilleniaUPC" panose="02020603050405020304" pitchFamily="18" charset="-34"/>
              </a:rPr>
              <a:t> Mitgliedern(für </a:t>
            </a:r>
            <a:r>
              <a:rPr lang="de-DE" sz="2600" b="1" dirty="0">
                <a:latin typeface="DilleniaUPC" panose="02020603050405020304" pitchFamily="18" charset="-34"/>
                <a:cs typeface="DilleniaUPC" panose="02020603050405020304" pitchFamily="18" charset="-34"/>
              </a:rPr>
              <a:t>5</a:t>
            </a:r>
            <a:r>
              <a:rPr lang="de-DE" sz="2600" dirty="0">
                <a:latin typeface="DilleniaUPC" panose="02020603050405020304" pitchFamily="18" charset="-34"/>
                <a:cs typeface="DilleniaUPC" panose="02020603050405020304" pitchFamily="18" charset="-34"/>
              </a:rPr>
              <a:t> Jahre ernannt) aus den </a:t>
            </a:r>
            <a:r>
              <a:rPr lang="de-DE" sz="2600" b="1" dirty="0">
                <a:latin typeface="DilleniaUPC" panose="02020603050405020304" pitchFamily="18" charset="-34"/>
                <a:cs typeface="DilleniaUPC" panose="02020603050405020304" pitchFamily="18" charset="-34"/>
              </a:rPr>
              <a:t>27</a:t>
            </a:r>
            <a:r>
              <a:rPr lang="de-DE" sz="2600" dirty="0">
                <a:latin typeface="DilleniaUPC" panose="02020603050405020304" pitchFamily="18" charset="-34"/>
                <a:cs typeface="DilleniaUPC" panose="02020603050405020304" pitchFamily="18" charset="-34"/>
              </a:rPr>
              <a:t> EU-Mitgliedstaaten</a:t>
            </a:r>
          </a:p>
          <a:p>
            <a:r>
              <a:rPr lang="de-DE" sz="2600" dirty="0">
                <a:latin typeface="DilleniaUPC" panose="02020603050405020304" pitchFamily="18" charset="-34"/>
                <a:cs typeface="DilleniaUPC" panose="02020603050405020304" pitchFamily="18" charset="-34"/>
              </a:rPr>
              <a:t>Neuwahl des Präsidenten und der beiden Vizepräsidenten des </a:t>
            </a:r>
            <a:r>
              <a:rPr lang="de-DE" sz="2600" b="1" dirty="0">
                <a:latin typeface="DilleniaUPC" panose="02020603050405020304" pitchFamily="18" charset="-34"/>
                <a:cs typeface="DilleniaUPC" panose="02020603050405020304" pitchFamily="18" charset="-34"/>
              </a:rPr>
              <a:t>EWSA</a:t>
            </a:r>
            <a:r>
              <a:rPr lang="de-DE" sz="2600" dirty="0">
                <a:latin typeface="DilleniaUPC" panose="02020603050405020304" pitchFamily="18" charset="-34"/>
                <a:cs typeface="DilleniaUPC" panose="02020603050405020304" pitchFamily="18" charset="-34"/>
              </a:rPr>
              <a:t> alle zweieinhalb Jahre</a:t>
            </a:r>
          </a:p>
          <a:p>
            <a:r>
              <a:rPr lang="de-DE" sz="2600" dirty="0">
                <a:latin typeface="DilleniaUPC" panose="02020603050405020304" pitchFamily="18" charset="-34"/>
                <a:cs typeface="DilleniaUPC" panose="02020603050405020304" pitchFamily="18" charset="-34"/>
              </a:rPr>
              <a:t>Der </a:t>
            </a:r>
            <a:r>
              <a:rPr lang="de-DE" sz="2600" b="1" dirty="0">
                <a:latin typeface="DilleniaUPC" panose="02020603050405020304" pitchFamily="18" charset="-34"/>
                <a:cs typeface="DilleniaUPC" panose="02020603050405020304" pitchFamily="18" charset="-34"/>
              </a:rPr>
              <a:t>EWSA</a:t>
            </a:r>
            <a:r>
              <a:rPr lang="de-DE" sz="2600" dirty="0">
                <a:latin typeface="DilleniaUPC" panose="02020603050405020304" pitchFamily="18" charset="-34"/>
                <a:cs typeface="DilleniaUPC" panose="02020603050405020304" pitchFamily="18" charset="-34"/>
              </a:rPr>
              <a:t> vertritt wirtschaftliche und soziale Interessengruppen: Arbeitgeber, Arbeitnehmer, verschiedene Interessen (Landwirte, Jugend usw.)</a:t>
            </a:r>
          </a:p>
          <a:p>
            <a:r>
              <a:rPr lang="de-DE" sz="2600" dirty="0">
                <a:latin typeface="DilleniaUPC" panose="02020603050405020304" pitchFamily="18" charset="-34"/>
                <a:cs typeface="DilleniaUPC" panose="02020603050405020304" pitchFamily="18" charset="-34"/>
              </a:rPr>
              <a:t>Er hat </a:t>
            </a:r>
            <a:r>
              <a:rPr lang="de-DE" sz="2600" b="1" dirty="0">
                <a:latin typeface="DilleniaUPC" panose="02020603050405020304" pitchFamily="18" charset="-34"/>
                <a:cs typeface="DilleniaUPC" panose="02020603050405020304" pitchFamily="18" charset="-34"/>
              </a:rPr>
              <a:t>6</a:t>
            </a:r>
            <a:r>
              <a:rPr lang="de-DE" sz="2600" dirty="0">
                <a:latin typeface="DilleniaUPC" panose="02020603050405020304" pitchFamily="18" charset="-34"/>
                <a:cs typeface="DilleniaUPC" panose="02020603050405020304" pitchFamily="18" charset="-34"/>
              </a:rPr>
              <a:t> Fachgruppen und eine beratende Kommission für den industriellen Wandel</a:t>
            </a:r>
          </a:p>
          <a:p>
            <a:r>
              <a:rPr lang="de-DE" sz="2600" dirty="0">
                <a:latin typeface="DilleniaUPC" panose="02020603050405020304" pitchFamily="18" charset="-34"/>
                <a:cs typeface="DilleniaUPC" panose="02020603050405020304" pitchFamily="18" charset="-34"/>
              </a:rPr>
              <a:t>Verabschiedung der </a:t>
            </a:r>
            <a:r>
              <a:rPr lang="de-DE" sz="2600" b="1" dirty="0">
                <a:latin typeface="DilleniaUPC" panose="02020603050405020304" pitchFamily="18" charset="-34"/>
                <a:cs typeface="DilleniaUPC" panose="02020603050405020304" pitchFamily="18" charset="-34"/>
              </a:rPr>
              <a:t>EWSA-Stellungnahme</a:t>
            </a:r>
            <a:r>
              <a:rPr lang="de-DE" sz="2600" dirty="0">
                <a:latin typeface="DilleniaUPC" panose="02020603050405020304" pitchFamily="18" charset="-34"/>
                <a:cs typeface="DilleniaUPC" panose="02020603050405020304" pitchFamily="18" charset="-34"/>
              </a:rPr>
              <a:t> mit einfacher Mehrheit auf dem Plenartagungen(ca. Neun pro Jahr)</a:t>
            </a:r>
          </a:p>
        </p:txBody>
      </p:sp>
      <p:sp>
        <p:nvSpPr>
          <p:cNvPr id="18"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0416610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7">
            <a:extLst>
              <a:ext uri="{FF2B5EF4-FFF2-40B4-BE49-F238E27FC236}">
                <a16:creationId xmlns:a16="http://schemas.microsoft.com/office/drawing/2014/main" id="{EE39DFCF-9247-4DE5-BB93-074BFAF07A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9">
            <a:extLst>
              <a:ext uri="{FF2B5EF4-FFF2-40B4-BE49-F238E27FC236}">
                <a16:creationId xmlns:a16="http://schemas.microsoft.com/office/drawing/2014/main" id="{442B652E-D499-4CDA-8F7A-60469EDBCB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1632" y="996662"/>
            <a:ext cx="4864676" cy="4864676"/>
          </a:xfrm>
          <a:custGeom>
            <a:avLst/>
            <a:gdLst>
              <a:gd name="connsiteX0" fmla="*/ 0 w 4864676"/>
              <a:gd name="connsiteY0" fmla="*/ 0 h 4864676"/>
              <a:gd name="connsiteX1" fmla="*/ 4864676 w 4864676"/>
              <a:gd name="connsiteY1" fmla="*/ 0 h 4864676"/>
              <a:gd name="connsiteX2" fmla="*/ 4864676 w 4864676"/>
              <a:gd name="connsiteY2" fmla="*/ 4864676 h 4864676"/>
              <a:gd name="connsiteX3" fmla="*/ 1281101 w 4864676"/>
              <a:gd name="connsiteY3" fmla="*/ 4864676 h 4864676"/>
              <a:gd name="connsiteX4" fmla="*/ 0 w 4864676"/>
              <a:gd name="connsiteY4" fmla="*/ 3583575 h 4864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4676" h="4864676">
                <a:moveTo>
                  <a:pt x="0" y="0"/>
                </a:moveTo>
                <a:lnTo>
                  <a:pt x="4864676" y="0"/>
                </a:lnTo>
                <a:lnTo>
                  <a:pt x="4864676" y="4864676"/>
                </a:lnTo>
                <a:lnTo>
                  <a:pt x="1281101" y="4864676"/>
                </a:lnTo>
                <a:lnTo>
                  <a:pt x="0" y="358357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11">
            <a:extLst>
              <a:ext uri="{FF2B5EF4-FFF2-40B4-BE49-F238E27FC236}">
                <a16:creationId xmlns:a16="http://schemas.microsoft.com/office/drawing/2014/main" id="{484A22B8-F5B6-47C2-B88E-DADAF37913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225693" y="996662"/>
            <a:ext cx="4864676" cy="4864676"/>
          </a:xfrm>
          <a:custGeom>
            <a:avLst/>
            <a:gdLst>
              <a:gd name="connsiteX0" fmla="*/ 0 w 4864676"/>
              <a:gd name="connsiteY0" fmla="*/ 0 h 4864676"/>
              <a:gd name="connsiteX1" fmla="*/ 3583574 w 4864676"/>
              <a:gd name="connsiteY1" fmla="*/ 0 h 4864676"/>
              <a:gd name="connsiteX2" fmla="*/ 4864676 w 4864676"/>
              <a:gd name="connsiteY2" fmla="*/ 1281103 h 4864676"/>
              <a:gd name="connsiteX3" fmla="*/ 4864676 w 4864676"/>
              <a:gd name="connsiteY3" fmla="*/ 4864676 h 4864676"/>
              <a:gd name="connsiteX4" fmla="*/ 0 w 4864676"/>
              <a:gd name="connsiteY4" fmla="*/ 4864676 h 4864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4676" h="4864676">
                <a:moveTo>
                  <a:pt x="0" y="0"/>
                </a:moveTo>
                <a:lnTo>
                  <a:pt x="3583574" y="0"/>
                </a:lnTo>
                <a:lnTo>
                  <a:pt x="4864676" y="1281103"/>
                </a:lnTo>
                <a:lnTo>
                  <a:pt x="4864676" y="4864676"/>
                </a:lnTo>
                <a:lnTo>
                  <a:pt x="0" y="4864676"/>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Isosceles Triangle 13">
            <a:extLst>
              <a:ext uri="{FF2B5EF4-FFF2-40B4-BE49-F238E27FC236}">
                <a16:creationId xmlns:a16="http://schemas.microsoft.com/office/drawing/2014/main" id="{A987C18C-164D-4263-B486-4647A98E8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789020" y="1"/>
            <a:ext cx="6613961" cy="3286380"/>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15">
            <a:extLst>
              <a:ext uri="{FF2B5EF4-FFF2-40B4-BE49-F238E27FC236}">
                <a16:creationId xmlns:a16="http://schemas.microsoft.com/office/drawing/2014/main" id="{E7E98B39-04C6-408B-92FD-7686287406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09286" y="3571620"/>
            <a:ext cx="6613961" cy="3286380"/>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17">
            <a:extLst>
              <a:ext uri="{FF2B5EF4-FFF2-40B4-BE49-F238E27FC236}">
                <a16:creationId xmlns:a16="http://schemas.microsoft.com/office/drawing/2014/main" id="{981C8C27-2457-421F-BDC4-7B4EA3C78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Rectangle 19">
            <a:extLst>
              <a:ext uri="{FF2B5EF4-FFF2-40B4-BE49-F238E27FC236}">
                <a16:creationId xmlns:a16="http://schemas.microsoft.com/office/drawing/2014/main" id="{CEA13C66-82C1-44AF-972B-8F5CCA41B6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71208" y="5287803"/>
            <a:ext cx="955808" cy="9558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21">
            <a:extLst>
              <a:ext uri="{FF2B5EF4-FFF2-40B4-BE49-F238E27FC236}">
                <a16:creationId xmlns:a16="http://schemas.microsoft.com/office/drawing/2014/main" id="{9DB36437-FE59-457E-91A7-396BBD3C9C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itel 1">
            <a:extLst>
              <a:ext uri="{FF2B5EF4-FFF2-40B4-BE49-F238E27FC236}">
                <a16:creationId xmlns:a16="http://schemas.microsoft.com/office/drawing/2014/main" id="{26367A69-BD81-ABA6-9527-6AC3E6F6B0E6}"/>
              </a:ext>
            </a:extLst>
          </p:cNvPr>
          <p:cNvSpPr>
            <a:spLocks noGrp="1"/>
          </p:cNvSpPr>
          <p:nvPr>
            <p:ph type="title"/>
          </p:nvPr>
        </p:nvSpPr>
        <p:spPr>
          <a:xfrm>
            <a:off x="3204642" y="2353641"/>
            <a:ext cx="5782716" cy="2150719"/>
          </a:xfrm>
          <a:noFill/>
        </p:spPr>
        <p:txBody>
          <a:bodyPr vert="horz" lIns="91440" tIns="45720" rIns="91440" bIns="45720" rtlCol="0" anchor="ctr">
            <a:normAutofit/>
          </a:bodyPr>
          <a:lstStyle/>
          <a:p>
            <a:pPr algn="ctr"/>
            <a:r>
              <a:rPr lang="de-DE" sz="4700" b="1" kern="120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mj-lt"/>
                <a:ea typeface="+mj-ea"/>
                <a:cs typeface="+mj-cs"/>
              </a:rPr>
              <a:t>8 Gründe um in die EU einzutreten </a:t>
            </a:r>
            <a:endParaRPr lang="en-US" sz="4700" kern="1200" dirty="0">
              <a:solidFill>
                <a:srgbClr val="080808"/>
              </a:solidFill>
              <a:latin typeface="+mj-lt"/>
              <a:ea typeface="+mj-ea"/>
              <a:cs typeface="+mj-cs"/>
            </a:endParaRPr>
          </a:p>
        </p:txBody>
      </p:sp>
      <p:sp>
        <p:nvSpPr>
          <p:cNvPr id="38" name="Rectangle 23">
            <a:extLst>
              <a:ext uri="{FF2B5EF4-FFF2-40B4-BE49-F238E27FC236}">
                <a16:creationId xmlns:a16="http://schemas.microsoft.com/office/drawing/2014/main" id="{844D3693-2EFE-4667-89D5-47E2D59209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42846" y="410171"/>
            <a:ext cx="1321281" cy="1321281"/>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5">
            <a:extLst>
              <a:ext uri="{FF2B5EF4-FFF2-40B4-BE49-F238E27FC236}">
                <a16:creationId xmlns:a16="http://schemas.microsoft.com/office/drawing/2014/main" id="{C21FD796-9CD0-404D-8DF5-5274C0BCC7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30319" y="1508609"/>
            <a:ext cx="700047" cy="70004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8608306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D6FBFFD5-6FAB-D2EC-8B4F-4D6439FBFCA8}"/>
              </a:ext>
            </a:extLst>
          </p:cNvPr>
          <p:cNvSpPr>
            <a:spLocks noGrp="1"/>
          </p:cNvSpPr>
          <p:nvPr>
            <p:ph type="title"/>
          </p:nvPr>
        </p:nvSpPr>
        <p:spPr>
          <a:xfrm>
            <a:off x="643467" y="321734"/>
            <a:ext cx="10905066" cy="1135737"/>
          </a:xfrm>
        </p:spPr>
        <p:txBody>
          <a:bodyPr>
            <a:normAutofit/>
          </a:bodyPr>
          <a:lstStyle/>
          <a:p>
            <a:r>
              <a:rPr lang="de-DE" sz="55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8 Gründe um in die EU einzutreten </a:t>
            </a:r>
            <a:endParaRPr lang="de-DE" sz="5500" dirty="0"/>
          </a:p>
        </p:txBody>
      </p:sp>
      <p:sp>
        <p:nvSpPr>
          <p:cNvPr id="3" name="Inhaltsplatzhalter 2">
            <a:extLst>
              <a:ext uri="{FF2B5EF4-FFF2-40B4-BE49-F238E27FC236}">
                <a16:creationId xmlns:a16="http://schemas.microsoft.com/office/drawing/2014/main" id="{397ECD6E-2ED2-1535-6B73-D81E85EF698E}"/>
              </a:ext>
            </a:extLst>
          </p:cNvPr>
          <p:cNvSpPr>
            <a:spLocks noGrp="1"/>
          </p:cNvSpPr>
          <p:nvPr>
            <p:ph idx="1"/>
          </p:nvPr>
        </p:nvSpPr>
        <p:spPr>
          <a:xfrm>
            <a:off x="643467" y="1782981"/>
            <a:ext cx="10905066" cy="4393982"/>
          </a:xfrm>
        </p:spPr>
        <p:txBody>
          <a:bodyPr>
            <a:normAutofit fontScale="92500" lnSpcReduction="20000"/>
          </a:bodyPr>
          <a:lstStyle/>
          <a:p>
            <a:r>
              <a:rPr lang="de-DE" sz="3000" dirty="0">
                <a:latin typeface="DilleniaUPC" panose="02020603050405020304" pitchFamily="18" charset="-34"/>
                <a:cs typeface="DilleniaUPC" panose="02020603050405020304" pitchFamily="18" charset="-34"/>
              </a:rPr>
              <a:t>… Die EU sichert seit über 70 Jahren den Frieden</a:t>
            </a:r>
          </a:p>
          <a:p>
            <a:r>
              <a:rPr lang="de-DE" sz="3000" dirty="0">
                <a:latin typeface="DilleniaUPC" panose="02020603050405020304" pitchFamily="18" charset="-34"/>
                <a:cs typeface="DilleniaUPC" panose="02020603050405020304" pitchFamily="18" charset="-34"/>
              </a:rPr>
              <a:t>… Weil wir nur mit der EU den Klimaschutz weltweit voran treiben können </a:t>
            </a:r>
          </a:p>
          <a:p>
            <a:r>
              <a:rPr lang="de-DE" sz="3000" dirty="0">
                <a:latin typeface="DilleniaUPC" panose="02020603050405020304" pitchFamily="18" charset="-34"/>
                <a:cs typeface="DilleniaUPC" panose="02020603050405020304" pitchFamily="18" charset="-34"/>
              </a:rPr>
              <a:t>… Weil wir nur mit der starken Stimme der EU die Welt </a:t>
            </a:r>
            <a:r>
              <a:rPr lang="de-DE" sz="3000" dirty="0" err="1">
                <a:latin typeface="DilleniaUPC" panose="02020603050405020304" pitchFamily="18" charset="-34"/>
                <a:cs typeface="DilleniaUPC" panose="02020603050405020304" pitchFamily="18" charset="-34"/>
              </a:rPr>
              <a:t>mitgestalten</a:t>
            </a:r>
            <a:r>
              <a:rPr lang="de-DE" sz="3000" dirty="0">
                <a:latin typeface="DilleniaUPC" panose="02020603050405020304" pitchFamily="18" charset="-34"/>
                <a:cs typeface="DilleniaUPC" panose="02020603050405020304" pitchFamily="18" charset="-34"/>
              </a:rPr>
              <a:t> können </a:t>
            </a:r>
          </a:p>
          <a:p>
            <a:r>
              <a:rPr lang="de-DE" sz="3000" dirty="0">
                <a:latin typeface="DilleniaUPC" panose="02020603050405020304" pitchFamily="18" charset="-34"/>
                <a:cs typeface="DilleniaUPC" panose="02020603050405020304" pitchFamily="18" charset="-34"/>
              </a:rPr>
              <a:t>… Weil die EU der größte Binnenmarkt weltweit ist - und darum Grundlage für Wirtschaftslage und                        Arbeitsplätze in Deutschland </a:t>
            </a:r>
          </a:p>
          <a:p>
            <a:r>
              <a:rPr lang="de-DE" sz="3000" dirty="0">
                <a:latin typeface="DilleniaUPC" panose="02020603050405020304" pitchFamily="18" charset="-34"/>
                <a:cs typeface="DilleniaUPC" panose="02020603050405020304" pitchFamily="18" charset="-34"/>
              </a:rPr>
              <a:t>… Weil die EU den Wettbewerb schützt und gegen Kartelle vorgeht </a:t>
            </a:r>
          </a:p>
          <a:p>
            <a:r>
              <a:rPr lang="de-DE" sz="3000" dirty="0">
                <a:latin typeface="DilleniaUPC" panose="02020603050405020304" pitchFamily="18" charset="-34"/>
                <a:cs typeface="DilleniaUPC" panose="02020603050405020304" pitchFamily="18" charset="-34"/>
              </a:rPr>
              <a:t>… Weil die EU sich um sichere Lebensmittel und bezahlbares Telefonieren kümmert </a:t>
            </a:r>
          </a:p>
          <a:p>
            <a:r>
              <a:rPr lang="de-DE" sz="3000" dirty="0">
                <a:latin typeface="DilleniaUPC" panose="02020603050405020304" pitchFamily="18" charset="-34"/>
                <a:cs typeface="DilleniaUPC" panose="02020603050405020304" pitchFamily="18" charset="-34"/>
              </a:rPr>
              <a:t>… Weil wir die einzigartige Freiheit haben, irgendwo in der EU zu leben, zu arbeiten und ein Unternehmen aufzubauen </a:t>
            </a:r>
          </a:p>
          <a:p>
            <a:r>
              <a:rPr lang="de-DE" sz="3000" dirty="0">
                <a:latin typeface="DilleniaUPC" panose="02020603050405020304" pitchFamily="18" charset="-34"/>
                <a:cs typeface="DilleniaUPC" panose="02020603050405020304" pitchFamily="18" charset="-34"/>
              </a:rPr>
              <a:t>…Weil die EU für Vielfalt steht </a:t>
            </a:r>
          </a:p>
          <a:p>
            <a:endParaRPr lang="de-DE" sz="2000" dirty="0"/>
          </a:p>
          <a:p>
            <a:endParaRPr lang="de-DE" sz="2000" dirty="0"/>
          </a:p>
          <a:p>
            <a:endParaRPr lang="de-DE" sz="2000" dirty="0"/>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8610541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04A130CA-991E-4C92-A494-EB7D8666EF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FC3C749F-9A26-4B1E-BC2E-572D03DF9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872577" y="1372793"/>
            <a:ext cx="6135300" cy="5537781"/>
          </a:xfrm>
          <a:custGeom>
            <a:avLst/>
            <a:gdLst>
              <a:gd name="connsiteX0" fmla="*/ 0 w 6135300"/>
              <a:gd name="connsiteY0" fmla="*/ 0 h 5537781"/>
              <a:gd name="connsiteX1" fmla="*/ 6135300 w 6135300"/>
              <a:gd name="connsiteY1" fmla="*/ 0 h 5537781"/>
              <a:gd name="connsiteX2" fmla="*/ 6135300 w 6135300"/>
              <a:gd name="connsiteY2" fmla="*/ 3548931 h 5537781"/>
              <a:gd name="connsiteX3" fmla="*/ 4146451 w 6135300"/>
              <a:gd name="connsiteY3" fmla="*/ 5537781 h 5537781"/>
              <a:gd name="connsiteX4" fmla="*/ 0 w 6135300"/>
              <a:gd name="connsiteY4" fmla="*/ 1391331 h 5537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5300" h="5537781">
                <a:moveTo>
                  <a:pt x="0" y="0"/>
                </a:moveTo>
                <a:lnTo>
                  <a:pt x="6135300" y="0"/>
                </a:lnTo>
                <a:lnTo>
                  <a:pt x="6135300" y="3548931"/>
                </a:lnTo>
                <a:lnTo>
                  <a:pt x="4146451" y="5537781"/>
                </a:lnTo>
                <a:lnTo>
                  <a:pt x="0" y="1391331"/>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fik 4">
            <a:extLst>
              <a:ext uri="{FF2B5EF4-FFF2-40B4-BE49-F238E27FC236}">
                <a16:creationId xmlns:a16="http://schemas.microsoft.com/office/drawing/2014/main" id="{764BFF5C-D4FD-EFFC-0DA4-848A2CC7EFA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6378" b="-2"/>
          <a:stretch/>
        </p:blipFill>
        <p:spPr>
          <a:xfrm>
            <a:off x="3663492" y="-335431"/>
            <a:ext cx="8557447" cy="5347244"/>
          </a:xfrm>
          <a:custGeom>
            <a:avLst/>
            <a:gdLst/>
            <a:ahLst/>
            <a:cxnLst/>
            <a:rect l="l" t="t" r="r" b="b"/>
            <a:pathLst>
              <a:path w="9366779" h="5852967">
                <a:moveTo>
                  <a:pt x="1169579" y="0"/>
                </a:moveTo>
                <a:lnTo>
                  <a:pt x="8197201" y="0"/>
                </a:lnTo>
                <a:lnTo>
                  <a:pt x="9366779" y="1169579"/>
                </a:lnTo>
                <a:lnTo>
                  <a:pt x="4683391" y="5852967"/>
                </a:lnTo>
                <a:lnTo>
                  <a:pt x="0" y="1169579"/>
                </a:lnTo>
                <a:close/>
              </a:path>
            </a:pathLst>
          </a:custGeom>
        </p:spPr>
      </p:pic>
      <p:sp>
        <p:nvSpPr>
          <p:cNvPr id="46" name="Freeform: Shape 45">
            <a:extLst>
              <a:ext uri="{FF2B5EF4-FFF2-40B4-BE49-F238E27FC236}">
                <a16:creationId xmlns:a16="http://schemas.microsoft.com/office/drawing/2014/main" id="{F98D51C6-1188-49B8-B829-31D2C2813F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050242" y="292975"/>
            <a:ext cx="5056735" cy="9206602"/>
          </a:xfrm>
          <a:custGeom>
            <a:avLst/>
            <a:gdLst>
              <a:gd name="connsiteX0" fmla="*/ 0 w 5053652"/>
              <a:gd name="connsiteY0" fmla="*/ 209273 h 9200989"/>
              <a:gd name="connsiteX1" fmla="*/ 209274 w 5053652"/>
              <a:gd name="connsiteY1" fmla="*/ 0 h 9200989"/>
              <a:gd name="connsiteX2" fmla="*/ 5053652 w 5053652"/>
              <a:gd name="connsiteY2" fmla="*/ 4844379 h 9200989"/>
              <a:gd name="connsiteX3" fmla="*/ 697042 w 5053652"/>
              <a:gd name="connsiteY3" fmla="*/ 9200989 h 9200989"/>
              <a:gd name="connsiteX4" fmla="*/ 0 w 5053652"/>
              <a:gd name="connsiteY4" fmla="*/ 9200989 h 920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3652" h="9200989">
                <a:moveTo>
                  <a:pt x="0" y="209273"/>
                </a:moveTo>
                <a:lnTo>
                  <a:pt x="209274" y="0"/>
                </a:lnTo>
                <a:lnTo>
                  <a:pt x="5053652" y="4844379"/>
                </a:lnTo>
                <a:lnTo>
                  <a:pt x="697042" y="9200989"/>
                </a:lnTo>
                <a:lnTo>
                  <a:pt x="0" y="9200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Isosceles Triangle 47">
            <a:extLst>
              <a:ext uri="{FF2B5EF4-FFF2-40B4-BE49-F238E27FC236}">
                <a16:creationId xmlns:a16="http://schemas.microsoft.com/office/drawing/2014/main" id="{456BA586-8922-4113-BD35-BBF1EB1A1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6909" y="5272381"/>
            <a:ext cx="3171238" cy="1585619"/>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497CCB5-5FC2-473C-AFCC-2430CEF1DF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861739" y="2074303"/>
            <a:ext cx="3372170" cy="3372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ame 51">
            <a:extLst>
              <a:ext uri="{FF2B5EF4-FFF2-40B4-BE49-F238E27FC236}">
                <a16:creationId xmlns:a16="http://schemas.microsoft.com/office/drawing/2014/main" id="{599C8C75-BFDF-44E7-A028-EEB5EDD58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423102" y="1635666"/>
            <a:ext cx="4249446" cy="4249444"/>
          </a:xfrm>
          <a:prstGeom prst="frame">
            <a:avLst>
              <a:gd name="adj1" fmla="val 1195"/>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el 1">
            <a:extLst>
              <a:ext uri="{FF2B5EF4-FFF2-40B4-BE49-F238E27FC236}">
                <a16:creationId xmlns:a16="http://schemas.microsoft.com/office/drawing/2014/main" id="{9712E7D4-1E45-13DA-D13E-CF0BF2FBE82A}"/>
              </a:ext>
            </a:extLst>
          </p:cNvPr>
          <p:cNvSpPr>
            <a:spLocks noGrp="1"/>
          </p:cNvSpPr>
          <p:nvPr>
            <p:ph type="title"/>
          </p:nvPr>
        </p:nvSpPr>
        <p:spPr>
          <a:xfrm>
            <a:off x="1539155" y="2819381"/>
            <a:ext cx="3889790" cy="1345720"/>
          </a:xfrm>
          <a:noFill/>
        </p:spPr>
        <p:txBody>
          <a:bodyPr vert="horz" lIns="91440" tIns="45720" rIns="91440" bIns="45720" rtlCol="0" anchor="ctr">
            <a:noAutofit/>
          </a:bodyPr>
          <a:lstStyle/>
          <a:p>
            <a:pPr algn="ctr"/>
            <a:r>
              <a:rPr lang="en-US" sz="43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Alle</a:t>
            </a:r>
            <a:r>
              <a:rPr lang="en-US" sz="43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EU </a:t>
            </a:r>
            <a:r>
              <a:rPr lang="en-US" sz="43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Mitgliedsstaaten</a:t>
            </a:r>
            <a:r>
              <a:rPr lang="en-US" sz="43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a:t>
            </a:r>
            <a:r>
              <a:rPr lang="en-US" sz="43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auf</a:t>
            </a:r>
            <a:r>
              <a:rPr lang="en-US" sz="43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a:t>
            </a:r>
            <a:r>
              <a:rPr lang="en-US" sz="43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einem</a:t>
            </a:r>
            <a:r>
              <a:rPr lang="en-US" sz="43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a:t>
            </a:r>
            <a:r>
              <a:rPr lang="en-US" sz="43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Blick</a:t>
            </a:r>
            <a:r>
              <a:rPr lang="en-US" sz="43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t>
            </a:r>
          </a:p>
        </p:txBody>
      </p:sp>
    </p:spTree>
    <p:extLst>
      <p:ext uri="{BB962C8B-B14F-4D97-AF65-F5344CB8AC3E}">
        <p14:creationId xmlns:p14="http://schemas.microsoft.com/office/powerpoint/2010/main" val="16236076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fik 4">
            <a:extLst>
              <a:ext uri="{FF2B5EF4-FFF2-40B4-BE49-F238E27FC236}">
                <a16:creationId xmlns:a16="http://schemas.microsoft.com/office/drawing/2014/main" id="{E9F3D017-0B5F-8E3C-E985-500BB36712C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3467" y="825416"/>
            <a:ext cx="10905066" cy="5207166"/>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6511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F709C113-E7FE-9DEF-2B86-7EF642D10AC1}"/>
              </a:ext>
            </a:extLst>
          </p:cNvPr>
          <p:cNvSpPr>
            <a:spLocks noGrp="1"/>
          </p:cNvSpPr>
          <p:nvPr>
            <p:ph type="title"/>
          </p:nvPr>
        </p:nvSpPr>
        <p:spPr>
          <a:xfrm>
            <a:off x="643467" y="321734"/>
            <a:ext cx="10905066" cy="1135737"/>
          </a:xfrm>
        </p:spPr>
        <p:txBody>
          <a:bodyPr>
            <a:normAutofit/>
          </a:bodyPr>
          <a:lstStyle/>
          <a:p>
            <a:r>
              <a:rPr lang="de-DE" sz="43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Was sind die zentralen Grundsätze der EU</a:t>
            </a:r>
            <a:endParaRPr lang="de-DE" sz="4300" dirty="0"/>
          </a:p>
        </p:txBody>
      </p:sp>
      <p:sp>
        <p:nvSpPr>
          <p:cNvPr id="3" name="Inhaltsplatzhalter 2">
            <a:extLst>
              <a:ext uri="{FF2B5EF4-FFF2-40B4-BE49-F238E27FC236}">
                <a16:creationId xmlns:a16="http://schemas.microsoft.com/office/drawing/2014/main" id="{86679ED2-B22D-61AB-C4E4-58D8866D50B1}"/>
              </a:ext>
            </a:extLst>
          </p:cNvPr>
          <p:cNvSpPr>
            <a:spLocks noGrp="1"/>
          </p:cNvSpPr>
          <p:nvPr>
            <p:ph idx="1"/>
          </p:nvPr>
        </p:nvSpPr>
        <p:spPr>
          <a:xfrm>
            <a:off x="643467" y="1782981"/>
            <a:ext cx="10905066" cy="4393982"/>
          </a:xfrm>
        </p:spPr>
        <p:txBody>
          <a:bodyPr>
            <a:noAutofit/>
          </a:bodyPr>
          <a:lstStyle/>
          <a:p>
            <a:r>
              <a:rPr lang="de-DE" sz="3700" b="1" dirty="0">
                <a:latin typeface="DilleniaUPC" panose="02020603050405020304" pitchFamily="18" charset="-34"/>
                <a:cs typeface="DilleniaUPC" panose="02020603050405020304" pitchFamily="18" charset="-34"/>
              </a:rPr>
              <a:t>Gemeinsame Werte:</a:t>
            </a:r>
            <a:r>
              <a:rPr lang="de-DE" sz="3700" dirty="0">
                <a:latin typeface="DilleniaUPC" panose="02020603050405020304" pitchFamily="18" charset="-34"/>
                <a:cs typeface="DilleniaUPC" panose="02020603050405020304" pitchFamily="18" charset="-34"/>
              </a:rPr>
              <a:t> Achtung der Menschenwürde, Freiheit, Demokratie, Gleichheit, Rechtsstaatlichkeit, Wahrung der Menschenrechte, Pluralismus, Nichtdiskriminierung, Toleranz, Gerechtigkeit und Solidarität (Artikel 2 EU-Vertrag)</a:t>
            </a:r>
          </a:p>
          <a:p>
            <a:r>
              <a:rPr lang="de-DE" sz="3700" b="1" dirty="0">
                <a:latin typeface="DilleniaUPC" panose="02020603050405020304" pitchFamily="18" charset="-34"/>
                <a:cs typeface="DilleniaUPC" panose="02020603050405020304" pitchFamily="18" charset="-34"/>
              </a:rPr>
              <a:t>Ziel:</a:t>
            </a:r>
            <a:r>
              <a:rPr lang="de-DE" sz="3700" dirty="0">
                <a:latin typeface="DilleniaUPC" panose="02020603050405020304" pitchFamily="18" charset="-34"/>
                <a:cs typeface="DilleniaUPC" panose="02020603050405020304" pitchFamily="18" charset="-34"/>
              </a:rPr>
              <a:t> Förderung des Friedens, der Werte der EU und des Wohlergehens ihrer Völker (Artikel 3 EU-Vertrag)</a:t>
            </a:r>
          </a:p>
          <a:p>
            <a:r>
              <a:rPr lang="de-DE" sz="3700" b="1" dirty="0">
                <a:latin typeface="DilleniaUPC" panose="02020603050405020304" pitchFamily="18" charset="-34"/>
                <a:cs typeface="DilleniaUPC" panose="02020603050405020304" pitchFamily="18" charset="-34"/>
              </a:rPr>
              <a:t>Vier Grundfreiheiten: freier Personen-, Waren-, Kapital-und Dienstleistungsverkehr </a:t>
            </a: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92801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287F69AB-2350-44E3-9076-00265B93F3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1"/>
            <a:ext cx="972709" cy="1935307"/>
            <a:chOff x="10918968" y="713127"/>
            <a:chExt cx="1273032" cy="2532832"/>
          </a:xfrm>
        </p:grpSpPr>
        <p:sp>
          <p:nvSpPr>
            <p:cNvPr id="28" name="Rectangle 27">
              <a:extLst>
                <a:ext uri="{FF2B5EF4-FFF2-40B4-BE49-F238E27FC236}">
                  <a16:creationId xmlns:a16="http://schemas.microsoft.com/office/drawing/2014/main" id="{D70652AA-1C81-481C-856B-9037143754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A2FF99B6-37BA-4650-B01D-799F02E31E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el 1">
            <a:extLst>
              <a:ext uri="{FF2B5EF4-FFF2-40B4-BE49-F238E27FC236}">
                <a16:creationId xmlns:a16="http://schemas.microsoft.com/office/drawing/2014/main" id="{8593CE68-8B22-8C93-2DD5-D9E0136AF4B3}"/>
              </a:ext>
            </a:extLst>
          </p:cNvPr>
          <p:cNvSpPr>
            <a:spLocks noGrp="1"/>
          </p:cNvSpPr>
          <p:nvPr>
            <p:ph type="title"/>
          </p:nvPr>
        </p:nvSpPr>
        <p:spPr>
          <a:xfrm>
            <a:off x="643467" y="321734"/>
            <a:ext cx="10905066" cy="1135737"/>
          </a:xfrm>
        </p:spPr>
        <p:txBody>
          <a:bodyPr>
            <a:normAutofit/>
          </a:bodyPr>
          <a:lstStyle/>
          <a:p>
            <a:r>
              <a:rPr lang="de-DE"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Die EU-Flagge </a:t>
            </a:r>
            <a:endParaRPr lang="de-DE" sz="5400" dirty="0"/>
          </a:p>
        </p:txBody>
      </p:sp>
      <p:pic>
        <p:nvPicPr>
          <p:cNvPr id="4" name="Grafik 4">
            <a:extLst>
              <a:ext uri="{FF2B5EF4-FFF2-40B4-BE49-F238E27FC236}">
                <a16:creationId xmlns:a16="http://schemas.microsoft.com/office/drawing/2014/main" id="{7DB1F9E3-E57A-EF85-1569-7B1C6C317C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67" y="1782981"/>
            <a:ext cx="6253214" cy="3501799"/>
          </a:xfrm>
          <a:prstGeom prst="rect">
            <a:avLst/>
          </a:prstGeom>
        </p:spPr>
      </p:pic>
      <p:sp>
        <p:nvSpPr>
          <p:cNvPr id="3" name="Inhaltsplatzhalter 2">
            <a:extLst>
              <a:ext uri="{FF2B5EF4-FFF2-40B4-BE49-F238E27FC236}">
                <a16:creationId xmlns:a16="http://schemas.microsoft.com/office/drawing/2014/main" id="{3E969492-18FD-0024-0E15-895EC87F52F2}"/>
              </a:ext>
            </a:extLst>
          </p:cNvPr>
          <p:cNvSpPr>
            <a:spLocks noGrp="1"/>
          </p:cNvSpPr>
          <p:nvPr>
            <p:ph idx="1"/>
          </p:nvPr>
        </p:nvSpPr>
        <p:spPr>
          <a:xfrm>
            <a:off x="7544052" y="1782981"/>
            <a:ext cx="4004479" cy="4393982"/>
          </a:xfrm>
        </p:spPr>
        <p:txBody>
          <a:bodyPr>
            <a:noAutofit/>
          </a:bodyPr>
          <a:lstStyle/>
          <a:p>
            <a:r>
              <a:rPr lang="de-DE" sz="3100" dirty="0">
                <a:latin typeface="DilleniaUPC" panose="02020603050405020304" pitchFamily="18" charset="-34"/>
                <a:cs typeface="DilleniaUPC" panose="02020603050405020304" pitchFamily="18" charset="-34"/>
              </a:rPr>
              <a:t>Sie zeigt einen Kreis aus zwölf goldenen Sternen auf blauem Hintergrund. Die Sterne stehen für die Werte Einheit, Solidarität und Harmonie zwischen den Völkern Europas. Die Zahl der Sterne hat nichts mit der Anzahl der Mitgliedsländer zu tun – der Kreis hingegen ist ein Symbol für die Einheit.</a:t>
            </a:r>
          </a:p>
        </p:txBody>
      </p:sp>
      <p:grpSp>
        <p:nvGrpSpPr>
          <p:cNvPr id="31" name="Group 30">
            <a:extLst>
              <a:ext uri="{FF2B5EF4-FFF2-40B4-BE49-F238E27FC236}">
                <a16:creationId xmlns:a16="http://schemas.microsoft.com/office/drawing/2014/main" id="{3EA7D759-6BEF-4CBD-A325-BCFA77832B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77940" y="4601497"/>
            <a:ext cx="1014060" cy="2017580"/>
            <a:chOff x="11177940" y="4601497"/>
            <a:chExt cx="1014060" cy="2017580"/>
          </a:xfrm>
        </p:grpSpPr>
        <p:sp>
          <p:nvSpPr>
            <p:cNvPr id="32" name="Isosceles Triangle 31">
              <a:extLst>
                <a:ext uri="{FF2B5EF4-FFF2-40B4-BE49-F238E27FC236}">
                  <a16:creationId xmlns:a16="http://schemas.microsoft.com/office/drawing/2014/main" id="{317405EC-53E3-473A-8B42-B9475D057B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1067618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C03F2370-11B5-4E16-8AE5-B4854408B4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27850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28264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5" name="Rectangle 8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Grafik 5">
            <a:extLst>
              <a:ext uri="{FF2B5EF4-FFF2-40B4-BE49-F238E27FC236}">
                <a16:creationId xmlns:a16="http://schemas.microsoft.com/office/drawing/2014/main" id="{B1ABA85F-85C4-A58E-EEDC-C4021D7DCEAD}"/>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Tree>
    <p:extLst>
      <p:ext uri="{BB962C8B-B14F-4D97-AF65-F5344CB8AC3E}">
        <p14:creationId xmlns:p14="http://schemas.microsoft.com/office/powerpoint/2010/main" val="3775311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Grafik 5">
            <a:extLst>
              <a:ext uri="{FF2B5EF4-FFF2-40B4-BE49-F238E27FC236}">
                <a16:creationId xmlns:a16="http://schemas.microsoft.com/office/drawing/2014/main" id="{2611A23A-CFF1-868A-B7E8-AB4138DB64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9111" y="3565329"/>
            <a:ext cx="5857963" cy="3421861"/>
          </a:xfrm>
          <a:prstGeom prst="rect">
            <a:avLst/>
          </a:prstGeom>
        </p:spPr>
      </p:pic>
      <p:sp>
        <p:nvSpPr>
          <p:cNvPr id="2" name="Titel 1">
            <a:extLst>
              <a:ext uri="{FF2B5EF4-FFF2-40B4-BE49-F238E27FC236}">
                <a16:creationId xmlns:a16="http://schemas.microsoft.com/office/drawing/2014/main" id="{782A8BB9-696A-66D8-4C2F-C89006CD6922}"/>
              </a:ext>
            </a:extLst>
          </p:cNvPr>
          <p:cNvSpPr>
            <a:spLocks noGrp="1"/>
          </p:cNvSpPr>
          <p:nvPr>
            <p:ph type="title"/>
          </p:nvPr>
        </p:nvSpPr>
        <p:spPr>
          <a:xfrm>
            <a:off x="643467" y="321734"/>
            <a:ext cx="10905066" cy="1135737"/>
          </a:xfrm>
        </p:spPr>
        <p:txBody>
          <a:bodyPr>
            <a:noAutofit/>
          </a:bodyPr>
          <a:lstStyle/>
          <a:p>
            <a:r>
              <a:rPr lang="de-DE" sz="39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Anfänge in den 1950-er Jahren Wiederaufbau in der Nachkriegszeit</a:t>
            </a:r>
            <a:endParaRPr lang="de-DE" sz="3900" dirty="0"/>
          </a:p>
        </p:txBody>
      </p:sp>
      <p:sp>
        <p:nvSpPr>
          <p:cNvPr id="3" name="Inhaltsplatzhalter 2">
            <a:extLst>
              <a:ext uri="{FF2B5EF4-FFF2-40B4-BE49-F238E27FC236}">
                <a16:creationId xmlns:a16="http://schemas.microsoft.com/office/drawing/2014/main" id="{DD8C7798-B489-FF00-F9DD-B342F035C480}"/>
              </a:ext>
            </a:extLst>
          </p:cNvPr>
          <p:cNvSpPr>
            <a:spLocks noGrp="1"/>
          </p:cNvSpPr>
          <p:nvPr>
            <p:ph idx="1"/>
          </p:nvPr>
        </p:nvSpPr>
        <p:spPr>
          <a:xfrm>
            <a:off x="272874" y="1457471"/>
            <a:ext cx="10905066" cy="4393982"/>
          </a:xfrm>
        </p:spPr>
        <p:txBody>
          <a:bodyPr>
            <a:normAutofit/>
          </a:bodyPr>
          <a:lstStyle/>
          <a:p>
            <a:r>
              <a:rPr lang="de-DE" sz="3400" b="1" dirty="0">
                <a:latin typeface="DilleniaUPC" panose="02020603050405020304" pitchFamily="18" charset="-34"/>
                <a:cs typeface="DilleniaUPC" panose="02020603050405020304" pitchFamily="18" charset="-34"/>
              </a:rPr>
              <a:t>1959:</a:t>
            </a:r>
            <a:r>
              <a:rPr lang="de-DE" sz="3400" dirty="0">
                <a:latin typeface="DilleniaUPC" panose="02020603050405020304" pitchFamily="18" charset="-34"/>
                <a:cs typeface="DilleniaUPC" panose="02020603050405020304" pitchFamily="18" charset="-34"/>
              </a:rPr>
              <a:t> 9. Mai – Erklärung von Robert </a:t>
            </a:r>
            <a:r>
              <a:rPr lang="de-DE" sz="3400" dirty="0" err="1">
                <a:latin typeface="DilleniaUPC" panose="02020603050405020304" pitchFamily="18" charset="-34"/>
                <a:cs typeface="DilleniaUPC" panose="02020603050405020304" pitchFamily="18" charset="-34"/>
              </a:rPr>
              <a:t>Schuman</a:t>
            </a:r>
            <a:endParaRPr lang="de-DE" sz="3400" dirty="0">
              <a:latin typeface="DilleniaUPC" panose="02020603050405020304" pitchFamily="18" charset="-34"/>
              <a:cs typeface="DilleniaUPC" panose="02020603050405020304" pitchFamily="18" charset="-34"/>
            </a:endParaRPr>
          </a:p>
          <a:p>
            <a:r>
              <a:rPr lang="de-DE" sz="3400" b="1" dirty="0">
                <a:latin typeface="DilleniaUPC" panose="02020603050405020304" pitchFamily="18" charset="-34"/>
                <a:cs typeface="DilleniaUPC" panose="02020603050405020304" pitchFamily="18" charset="-34"/>
              </a:rPr>
              <a:t>1951:</a:t>
            </a:r>
            <a:r>
              <a:rPr lang="de-DE" sz="3400" dirty="0">
                <a:latin typeface="DilleniaUPC" panose="02020603050405020304" pitchFamily="18" charset="-34"/>
                <a:cs typeface="DilleniaUPC" panose="02020603050405020304" pitchFamily="18" charset="-34"/>
              </a:rPr>
              <a:t> Gründung der Europäischen Gemeinschaft für Kohle und Stahl (EGKS)</a:t>
            </a:r>
          </a:p>
          <a:p>
            <a:r>
              <a:rPr lang="de-DE" sz="3400" b="1" dirty="0">
                <a:latin typeface="DilleniaUPC" panose="02020603050405020304" pitchFamily="18" charset="-34"/>
                <a:cs typeface="DilleniaUPC" panose="02020603050405020304" pitchFamily="18" charset="-34"/>
              </a:rPr>
              <a:t>6</a:t>
            </a:r>
            <a:r>
              <a:rPr lang="de-DE" sz="3400" dirty="0">
                <a:latin typeface="DilleniaUPC" panose="02020603050405020304" pitchFamily="18" charset="-34"/>
                <a:cs typeface="DilleniaUPC" panose="02020603050405020304" pitchFamily="18" charset="-34"/>
              </a:rPr>
              <a:t> Mitgliedstaaten: </a:t>
            </a:r>
            <a:r>
              <a:rPr lang="de-DE" sz="3400" b="1" dirty="0">
                <a:latin typeface="DilleniaUPC" panose="02020603050405020304" pitchFamily="18" charset="-34"/>
                <a:cs typeface="DilleniaUPC" panose="02020603050405020304" pitchFamily="18" charset="-34"/>
              </a:rPr>
              <a:t>Belgien, Deutschland, Frankreich, Italien, Luxemburg und die Niederlande</a:t>
            </a:r>
          </a:p>
          <a:p>
            <a:r>
              <a:rPr lang="de-DE" sz="3400" b="1" dirty="0">
                <a:latin typeface="DilleniaUPC" panose="02020603050405020304" pitchFamily="18" charset="-34"/>
                <a:cs typeface="DilleniaUPC" panose="02020603050405020304" pitchFamily="18" charset="-34"/>
              </a:rPr>
              <a:t>1957:</a:t>
            </a:r>
            <a:r>
              <a:rPr lang="de-DE" sz="3400" dirty="0">
                <a:latin typeface="DilleniaUPC" panose="02020603050405020304" pitchFamily="18" charset="-34"/>
                <a:cs typeface="DilleniaUPC" panose="02020603050405020304" pitchFamily="18" charset="-34"/>
              </a:rPr>
              <a:t> Römische Verträge – Gründung der Europäischen Wirtschaftsgemeinschaft (EWG) und der europäischen Atomgemeinschaft (Euratom)</a:t>
            </a: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707903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alpha val="9193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fik 8">
            <a:extLst>
              <a:ext uri="{FF2B5EF4-FFF2-40B4-BE49-F238E27FC236}">
                <a16:creationId xmlns:a16="http://schemas.microsoft.com/office/drawing/2014/main" id="{47696599-7D46-A07B-36B5-2F873CEF7C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9624" y="3821367"/>
            <a:ext cx="5805654" cy="3094767"/>
          </a:xfrm>
          <a:prstGeom prst="rect">
            <a:avLst/>
          </a:prstGeom>
        </p:spPr>
      </p:pic>
      <p:sp>
        <p:nvSpPr>
          <p:cNvPr id="2" name="Titel 1">
            <a:extLst>
              <a:ext uri="{FF2B5EF4-FFF2-40B4-BE49-F238E27FC236}">
                <a16:creationId xmlns:a16="http://schemas.microsoft.com/office/drawing/2014/main" id="{83A5F1F4-7C5A-6105-F62E-435A6C7AB075}"/>
              </a:ext>
            </a:extLst>
          </p:cNvPr>
          <p:cNvSpPr>
            <a:spLocks noGrp="1"/>
          </p:cNvSpPr>
          <p:nvPr>
            <p:ph type="title"/>
          </p:nvPr>
        </p:nvSpPr>
        <p:spPr>
          <a:xfrm>
            <a:off x="643467" y="321734"/>
            <a:ext cx="10905066" cy="1135737"/>
          </a:xfrm>
        </p:spPr>
        <p:txBody>
          <a:bodyPr>
            <a:normAutofit/>
          </a:bodyPr>
          <a:lstStyle/>
          <a:p>
            <a:r>
              <a:rPr lang="de-DE" sz="47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Die 1960-er Jahre-Schaffung der Grundlagen</a:t>
            </a:r>
            <a:endParaRPr lang="de-DE" sz="4700" dirty="0"/>
          </a:p>
        </p:txBody>
      </p:sp>
      <p:sp>
        <p:nvSpPr>
          <p:cNvPr id="3" name="Inhaltsplatzhalter 2">
            <a:extLst>
              <a:ext uri="{FF2B5EF4-FFF2-40B4-BE49-F238E27FC236}">
                <a16:creationId xmlns:a16="http://schemas.microsoft.com/office/drawing/2014/main" id="{3D70EDCD-97BF-C4E0-E093-F420D55BA742}"/>
              </a:ext>
            </a:extLst>
          </p:cNvPr>
          <p:cNvSpPr>
            <a:spLocks noGrp="1"/>
          </p:cNvSpPr>
          <p:nvPr>
            <p:ph idx="1"/>
          </p:nvPr>
        </p:nvSpPr>
        <p:spPr>
          <a:xfrm>
            <a:off x="557091" y="1573739"/>
            <a:ext cx="10905066" cy="4397758"/>
          </a:xfrm>
        </p:spPr>
        <p:txBody>
          <a:bodyPr>
            <a:normAutofit/>
          </a:bodyPr>
          <a:lstStyle/>
          <a:p>
            <a:r>
              <a:rPr lang="de-DE" sz="4600" b="1" dirty="0">
                <a:latin typeface="DilleniaUPC" panose="02020603050405020304" pitchFamily="18" charset="-34"/>
                <a:cs typeface="DilleniaUPC" panose="02020603050405020304" pitchFamily="18" charset="-34"/>
              </a:rPr>
              <a:t>1960: </a:t>
            </a:r>
            <a:r>
              <a:rPr lang="de-DE" sz="4600" dirty="0">
                <a:latin typeface="DilleniaUPC" panose="02020603050405020304" pitchFamily="18" charset="-34"/>
                <a:cs typeface="DilleniaUPC" panose="02020603050405020304" pitchFamily="18" charset="-34"/>
              </a:rPr>
              <a:t>Errichtung der europäischen </a:t>
            </a:r>
            <a:r>
              <a:rPr lang="de-DE" sz="4600" dirty="0" err="1">
                <a:latin typeface="DilleniaUPC" panose="02020603050405020304" pitchFamily="18" charset="-34"/>
                <a:cs typeface="DilleniaUPC" panose="02020603050405020304" pitchFamily="18" charset="-34"/>
              </a:rPr>
              <a:t>Freihandelsassoziation</a:t>
            </a:r>
            <a:r>
              <a:rPr lang="de-DE" sz="4600" dirty="0">
                <a:latin typeface="DilleniaUPC" panose="02020603050405020304" pitchFamily="18" charset="-34"/>
                <a:cs typeface="DilleniaUPC" panose="02020603050405020304" pitchFamily="18" charset="-34"/>
              </a:rPr>
              <a:t> (EFTA)</a:t>
            </a:r>
          </a:p>
          <a:p>
            <a:r>
              <a:rPr lang="de-DE" sz="4600" b="1" dirty="0">
                <a:latin typeface="DilleniaUPC" panose="02020603050405020304" pitchFamily="18" charset="-34"/>
                <a:cs typeface="DilleniaUPC" panose="02020603050405020304" pitchFamily="18" charset="-34"/>
              </a:rPr>
              <a:t>1962:</a:t>
            </a:r>
            <a:r>
              <a:rPr lang="de-DE" sz="4600" dirty="0">
                <a:latin typeface="DilleniaUPC" panose="02020603050405020304" pitchFamily="18" charset="-34"/>
                <a:cs typeface="DilleniaUPC" panose="02020603050405020304" pitchFamily="18" charset="-34"/>
              </a:rPr>
              <a:t> Einführung der gemeinsamen Agrarpolitik (GAP)</a:t>
            </a:r>
          </a:p>
          <a:p>
            <a:r>
              <a:rPr lang="de-DE" sz="4600" b="1" dirty="0">
                <a:latin typeface="DilleniaUPC" panose="02020603050405020304" pitchFamily="18" charset="-34"/>
                <a:cs typeface="DilleniaUPC" panose="02020603050405020304" pitchFamily="18" charset="-34"/>
              </a:rPr>
              <a:t>1968:</a:t>
            </a:r>
            <a:r>
              <a:rPr lang="de-DE" sz="4600" dirty="0">
                <a:latin typeface="DilleniaUPC" panose="02020603050405020304" pitchFamily="18" charset="-34"/>
                <a:cs typeface="DilleniaUPC" panose="02020603050405020304" pitchFamily="18" charset="-34"/>
              </a:rPr>
              <a:t> Abschaffung der Zölle </a:t>
            </a: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577965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Grafik 4">
            <a:extLst>
              <a:ext uri="{FF2B5EF4-FFF2-40B4-BE49-F238E27FC236}">
                <a16:creationId xmlns:a16="http://schemas.microsoft.com/office/drawing/2014/main" id="{7E01BF88-8CFB-2124-2B43-E6C5DE52A1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0097" y="3774851"/>
            <a:ext cx="5032326" cy="3083149"/>
          </a:xfrm>
          <a:prstGeom prst="rect">
            <a:avLst/>
          </a:prstGeom>
        </p:spPr>
      </p:pic>
      <p:sp>
        <p:nvSpPr>
          <p:cNvPr id="2" name="Titel 1">
            <a:extLst>
              <a:ext uri="{FF2B5EF4-FFF2-40B4-BE49-F238E27FC236}">
                <a16:creationId xmlns:a16="http://schemas.microsoft.com/office/drawing/2014/main" id="{383B35C6-1469-1C1D-2F80-EDDC25D91436}"/>
              </a:ext>
            </a:extLst>
          </p:cNvPr>
          <p:cNvSpPr>
            <a:spLocks noGrp="1"/>
          </p:cNvSpPr>
          <p:nvPr>
            <p:ph type="title"/>
          </p:nvPr>
        </p:nvSpPr>
        <p:spPr>
          <a:xfrm>
            <a:off x="643467" y="321734"/>
            <a:ext cx="10905066" cy="1135737"/>
          </a:xfrm>
        </p:spPr>
        <p:txBody>
          <a:bodyPr>
            <a:normAutofit/>
          </a:bodyPr>
          <a:lstStyle/>
          <a:p>
            <a:r>
              <a:rPr lang="de-DE" sz="5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Die 1970-er Jahre</a:t>
            </a:r>
            <a:endParaRPr lang="de-DE" sz="5800" dirty="0"/>
          </a:p>
        </p:txBody>
      </p:sp>
      <p:sp>
        <p:nvSpPr>
          <p:cNvPr id="3" name="Inhaltsplatzhalter 2">
            <a:extLst>
              <a:ext uri="{FF2B5EF4-FFF2-40B4-BE49-F238E27FC236}">
                <a16:creationId xmlns:a16="http://schemas.microsoft.com/office/drawing/2014/main" id="{6698FAA1-43BA-6155-4176-8EE287A05EB7}"/>
              </a:ext>
            </a:extLst>
          </p:cNvPr>
          <p:cNvSpPr>
            <a:spLocks noGrp="1"/>
          </p:cNvSpPr>
          <p:nvPr>
            <p:ph idx="1"/>
          </p:nvPr>
        </p:nvSpPr>
        <p:spPr>
          <a:xfrm>
            <a:off x="643467" y="1782981"/>
            <a:ext cx="10905066" cy="4393982"/>
          </a:xfrm>
        </p:spPr>
        <p:txBody>
          <a:bodyPr>
            <a:normAutofit/>
          </a:bodyPr>
          <a:lstStyle/>
          <a:p>
            <a:r>
              <a:rPr lang="de-DE" sz="3800" b="1" dirty="0">
                <a:latin typeface="DilleniaUPC" panose="02020603050405020304" pitchFamily="18" charset="-34"/>
                <a:cs typeface="DilleniaUPC" panose="02020603050405020304" pitchFamily="18" charset="-34"/>
              </a:rPr>
              <a:t>1973:</a:t>
            </a:r>
            <a:r>
              <a:rPr lang="de-DE" sz="3800" dirty="0">
                <a:latin typeface="DilleniaUPC" panose="02020603050405020304" pitchFamily="18" charset="-34"/>
                <a:cs typeface="DilleniaUPC" panose="02020603050405020304" pitchFamily="18" charset="-34"/>
              </a:rPr>
              <a:t> Erste Erweiterungsrunde – Dänemark, Irland und das Vereinigte Königreich treten der EWG bei </a:t>
            </a:r>
          </a:p>
          <a:p>
            <a:r>
              <a:rPr lang="de-DE" sz="3800" dirty="0">
                <a:latin typeface="DilleniaUPC" panose="02020603050405020304" pitchFamily="18" charset="-34"/>
                <a:cs typeface="DilleniaUPC" panose="02020603050405020304" pitchFamily="18" charset="-34"/>
              </a:rPr>
              <a:t>Die EG hat nun </a:t>
            </a:r>
            <a:r>
              <a:rPr lang="de-DE" sz="3800" b="1" dirty="0">
                <a:latin typeface="DilleniaUPC" panose="02020603050405020304" pitchFamily="18" charset="-34"/>
                <a:cs typeface="DilleniaUPC" panose="02020603050405020304" pitchFamily="18" charset="-34"/>
              </a:rPr>
              <a:t>9</a:t>
            </a:r>
            <a:r>
              <a:rPr lang="de-DE" sz="3800" dirty="0">
                <a:latin typeface="DilleniaUPC" panose="02020603050405020304" pitchFamily="18" charset="-34"/>
                <a:cs typeface="DilleniaUPC" panose="02020603050405020304" pitchFamily="18" charset="-34"/>
              </a:rPr>
              <a:t> Mitgliedstaaten</a:t>
            </a:r>
          </a:p>
          <a:p>
            <a:r>
              <a:rPr lang="de-DE" sz="3800" b="1" dirty="0">
                <a:latin typeface="DilleniaUPC" panose="02020603050405020304" pitchFamily="18" charset="-34"/>
                <a:cs typeface="DilleniaUPC" panose="02020603050405020304" pitchFamily="18" charset="-34"/>
              </a:rPr>
              <a:t>1979:</a:t>
            </a:r>
            <a:r>
              <a:rPr lang="de-DE" sz="3800" dirty="0">
                <a:latin typeface="DilleniaUPC" panose="02020603050405020304" pitchFamily="18" charset="-34"/>
                <a:cs typeface="DilleniaUPC" panose="02020603050405020304" pitchFamily="18" charset="-34"/>
              </a:rPr>
              <a:t> Erste allgemeine Direktwahl der Mitglieder des Europäischen Parlaments</a:t>
            </a: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85366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Grafik 5">
            <a:extLst>
              <a:ext uri="{FF2B5EF4-FFF2-40B4-BE49-F238E27FC236}">
                <a16:creationId xmlns:a16="http://schemas.microsoft.com/office/drawing/2014/main" id="{F8185264-2260-E443-6925-AE1D8291A6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5130" y="4601497"/>
            <a:ext cx="5506551" cy="2574823"/>
          </a:xfrm>
          <a:prstGeom prst="rect">
            <a:avLst/>
          </a:prstGeom>
        </p:spPr>
      </p:pic>
      <p:sp>
        <p:nvSpPr>
          <p:cNvPr id="2" name="Titel 1">
            <a:extLst>
              <a:ext uri="{FF2B5EF4-FFF2-40B4-BE49-F238E27FC236}">
                <a16:creationId xmlns:a16="http://schemas.microsoft.com/office/drawing/2014/main" id="{11751B03-5B46-D8A9-A984-496C90F27131}"/>
              </a:ext>
            </a:extLst>
          </p:cNvPr>
          <p:cNvSpPr>
            <a:spLocks noGrp="1"/>
          </p:cNvSpPr>
          <p:nvPr>
            <p:ph type="title"/>
          </p:nvPr>
        </p:nvSpPr>
        <p:spPr>
          <a:xfrm>
            <a:off x="260466" y="464380"/>
            <a:ext cx="10905066" cy="1135737"/>
          </a:xfrm>
        </p:spPr>
        <p:txBody>
          <a:bodyPr>
            <a:normAutofit/>
          </a:bodyPr>
          <a:lstStyle/>
          <a:p>
            <a:r>
              <a:rPr lang="de-DE" sz="55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Konsolidierung in den 1980-er Jahren</a:t>
            </a:r>
            <a:endParaRPr lang="de-DE" sz="5500" dirty="0"/>
          </a:p>
        </p:txBody>
      </p:sp>
      <p:sp>
        <p:nvSpPr>
          <p:cNvPr id="3" name="Inhaltsplatzhalter 2">
            <a:extLst>
              <a:ext uri="{FF2B5EF4-FFF2-40B4-BE49-F238E27FC236}">
                <a16:creationId xmlns:a16="http://schemas.microsoft.com/office/drawing/2014/main" id="{C5BBC9FD-8E61-87FE-F728-938663716B05}"/>
              </a:ext>
            </a:extLst>
          </p:cNvPr>
          <p:cNvSpPr>
            <a:spLocks noGrp="1"/>
          </p:cNvSpPr>
          <p:nvPr>
            <p:ph idx="1"/>
          </p:nvPr>
        </p:nvSpPr>
        <p:spPr>
          <a:xfrm>
            <a:off x="507030" y="1839040"/>
            <a:ext cx="10905066" cy="4393982"/>
          </a:xfrm>
        </p:spPr>
        <p:txBody>
          <a:bodyPr>
            <a:normAutofit/>
          </a:bodyPr>
          <a:lstStyle/>
          <a:p>
            <a:r>
              <a:rPr lang="de-DE" sz="3700" dirty="0">
                <a:latin typeface="DilleniaUPC" panose="02020603050405020304" pitchFamily="18" charset="-34"/>
                <a:cs typeface="DilleniaUPC" panose="02020603050405020304" pitchFamily="18" charset="-34"/>
              </a:rPr>
              <a:t>Erweiterung um südeuropäische Länder: Griechenland (1981), Spanien und Portugal (1986)</a:t>
            </a:r>
          </a:p>
          <a:p>
            <a:r>
              <a:rPr lang="de-DE" sz="3700" dirty="0">
                <a:latin typeface="DilleniaUPC" panose="02020603050405020304" pitchFamily="18" charset="-34"/>
                <a:cs typeface="DilleniaUPC" panose="02020603050405020304" pitchFamily="18" charset="-34"/>
              </a:rPr>
              <a:t>Die EG hat nun </a:t>
            </a:r>
            <a:r>
              <a:rPr lang="de-DE" sz="3700" b="1" dirty="0">
                <a:latin typeface="DilleniaUPC" panose="02020603050405020304" pitchFamily="18" charset="-34"/>
                <a:cs typeface="DilleniaUPC" panose="02020603050405020304" pitchFamily="18" charset="-34"/>
              </a:rPr>
              <a:t>12</a:t>
            </a:r>
            <a:r>
              <a:rPr lang="de-DE" sz="3700" dirty="0">
                <a:latin typeface="DilleniaUPC" panose="02020603050405020304" pitchFamily="18" charset="-34"/>
                <a:cs typeface="DilleniaUPC" panose="02020603050405020304" pitchFamily="18" charset="-34"/>
              </a:rPr>
              <a:t> Mitgliedstaaten</a:t>
            </a:r>
          </a:p>
          <a:p>
            <a:r>
              <a:rPr lang="de-DE" sz="3700" b="1" dirty="0">
                <a:latin typeface="DilleniaUPC" panose="02020603050405020304" pitchFamily="18" charset="-34"/>
                <a:cs typeface="DilleniaUPC" panose="02020603050405020304" pitchFamily="18" charset="-34"/>
              </a:rPr>
              <a:t>1986:</a:t>
            </a:r>
            <a:r>
              <a:rPr lang="de-DE" sz="3700" dirty="0">
                <a:latin typeface="DilleniaUPC" panose="02020603050405020304" pitchFamily="18" charset="-34"/>
                <a:cs typeface="DilleniaUPC" panose="02020603050405020304" pitchFamily="18" charset="-34"/>
              </a:rPr>
              <a:t> Unterzeichnung der einheitlichen europäischen Akte zur Änderung der römischen Verträge </a:t>
            </a:r>
          </a:p>
          <a:p>
            <a:r>
              <a:rPr lang="de-DE" sz="3700" b="1" dirty="0">
                <a:latin typeface="DilleniaUPC" panose="02020603050405020304" pitchFamily="18" charset="-34"/>
                <a:cs typeface="DilleniaUPC" panose="02020603050405020304" pitchFamily="18" charset="-34"/>
              </a:rPr>
              <a:t>1990:</a:t>
            </a:r>
            <a:r>
              <a:rPr lang="de-DE" sz="3700" dirty="0">
                <a:latin typeface="DilleniaUPC" panose="02020603050405020304" pitchFamily="18" charset="-34"/>
                <a:cs typeface="DilleniaUPC" panose="02020603050405020304" pitchFamily="18" charset="-34"/>
              </a:rPr>
              <a:t> Die DDR wird zum Zuge der deutschen Wiedervereinigung Teil der EWG.</a:t>
            </a: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616370303"/>
      </p:ext>
    </p:extLst>
  </p:cSld>
  <p:clrMapOvr>
    <a:masterClrMapping/>
  </p:clrMapOvr>
</p:sld>
</file>

<file path=ppt/theme/theme1.xml><?xml version="1.0" encoding="utf-8"?>
<a:theme xmlns:a="http://schemas.openxmlformats.org/drawingml/2006/main" name="Offic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1029</Words>
  <Application>Microsoft Macintosh PowerPoint</Application>
  <PresentationFormat>Breitbild</PresentationFormat>
  <Paragraphs>101</Paragraphs>
  <Slides>28</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28</vt:i4>
      </vt:variant>
    </vt:vector>
  </HeadingPairs>
  <TitlesOfParts>
    <vt:vector size="33" baseType="lpstr">
      <vt:lpstr>Arial</vt:lpstr>
      <vt:lpstr>Calibri</vt:lpstr>
      <vt:lpstr>Calibri Light</vt:lpstr>
      <vt:lpstr>DilleniaUPC</vt:lpstr>
      <vt:lpstr>Office</vt:lpstr>
      <vt:lpstr>Die Europäische Union </vt:lpstr>
      <vt:lpstr>Was ist die Europäische Union (EU) ?</vt:lpstr>
      <vt:lpstr>Was sind die zentralen Grundsätze der EU</vt:lpstr>
      <vt:lpstr>Die EU-Flagge </vt:lpstr>
      <vt:lpstr>PowerPoint-Präsentation</vt:lpstr>
      <vt:lpstr>Anfänge in den 1950-er Jahren Wiederaufbau in der Nachkriegszeit</vt:lpstr>
      <vt:lpstr>Die 1960-er Jahre-Schaffung der Grundlagen</vt:lpstr>
      <vt:lpstr>Die 1970-er Jahre</vt:lpstr>
      <vt:lpstr>Konsolidierung in den 1980-er Jahren</vt:lpstr>
      <vt:lpstr>Die 1990-er Jahre</vt:lpstr>
      <vt:lpstr>Erstes Jahrzehnt des 21. Jahrhunderts: Die größte Erweiterungsrunde</vt:lpstr>
      <vt:lpstr>Die ersten zwanzig Jahre des 21. Jahrhundert</vt:lpstr>
      <vt:lpstr>Die EU – Organe </vt:lpstr>
      <vt:lpstr>Organe und Einrichtungen der EU</vt:lpstr>
      <vt:lpstr>Die wichtigsten Organe der EU</vt:lpstr>
      <vt:lpstr>Das Europäische Parlament</vt:lpstr>
      <vt:lpstr>Der Europäische Rat</vt:lpstr>
      <vt:lpstr>Die Europäische Kommission</vt:lpstr>
      <vt:lpstr>Was sind die Drei Säulen der EU?</vt:lpstr>
      <vt:lpstr>PowerPoint-Präsentation</vt:lpstr>
      <vt:lpstr>Der Europäische Wirtschafts- und Sozialausschuss </vt:lpstr>
      <vt:lpstr>Was ist der EWSA?</vt:lpstr>
      <vt:lpstr>Welche Aufgaben hat der EWSA?</vt:lpstr>
      <vt:lpstr>Wie ist der EWSA aufgebaut?</vt:lpstr>
      <vt:lpstr>8 Gründe um in die EU einzutreten </vt:lpstr>
      <vt:lpstr>8 Gründe um in die EU einzutreten </vt:lpstr>
      <vt:lpstr>Alle EU Mitgliedsstaaten auf einem Blick.</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Greta Abel</dc:creator>
  <cp:lastModifiedBy>Nicholls, Denise</cp:lastModifiedBy>
  <cp:revision>7</cp:revision>
  <dcterms:created xsi:type="dcterms:W3CDTF">2022-06-21T08:16:16Z</dcterms:created>
  <dcterms:modified xsi:type="dcterms:W3CDTF">2022-06-22T10:53:28Z</dcterms:modified>
</cp:coreProperties>
</file>